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61" r:id="rId2"/>
    <p:sldId id="262" r:id="rId3"/>
    <p:sldId id="263" r:id="rId4"/>
    <p:sldId id="264" r:id="rId5"/>
    <p:sldId id="265" r:id="rId6"/>
    <p:sldId id="266" r:id="rId7"/>
    <p:sldId id="267" r:id="rId8"/>
    <p:sldId id="268" r:id="rId9"/>
    <p:sldId id="279" r:id="rId10"/>
    <p:sldId id="269" r:id="rId11"/>
    <p:sldId id="270" r:id="rId12"/>
    <p:sldId id="286" r:id="rId13"/>
    <p:sldId id="272" r:id="rId14"/>
    <p:sldId id="283" r:id="rId15"/>
    <p:sldId id="284" r:id="rId16"/>
    <p:sldId id="300" r:id="rId17"/>
    <p:sldId id="280" r:id="rId18"/>
    <p:sldId id="299" r:id="rId19"/>
    <p:sldId id="274" r:id="rId20"/>
    <p:sldId id="273" r:id="rId21"/>
    <p:sldId id="281" r:id="rId22"/>
    <p:sldId id="292" r:id="rId23"/>
    <p:sldId id="275" r:id="rId24"/>
    <p:sldId id="282" r:id="rId25"/>
    <p:sldId id="285" r:id="rId26"/>
    <p:sldId id="293" r:id="rId27"/>
    <p:sldId id="294" r:id="rId28"/>
    <p:sldId id="295" r:id="rId29"/>
    <p:sldId id="296" r:id="rId30"/>
    <p:sldId id="297" r:id="rId31"/>
    <p:sldId id="298" r:id="rId32"/>
    <p:sldId id="258" r:id="rId33"/>
  </p:sldIdLst>
  <p:sldSz cx="9144000" cy="6858000" type="screen4x3"/>
  <p:notesSz cx="6858000" cy="9144000"/>
  <p:defaultTextStyle>
    <a:lvl1pPr>
      <a:defRPr sz="2400">
        <a:latin typeface="+mj-lt"/>
        <a:ea typeface="+mj-ea"/>
        <a:cs typeface="+mj-cs"/>
        <a:sym typeface="Avenir Roman"/>
      </a:defRPr>
    </a:lvl1pPr>
    <a:lvl2pPr>
      <a:defRPr sz="2400">
        <a:latin typeface="+mj-lt"/>
        <a:ea typeface="+mj-ea"/>
        <a:cs typeface="+mj-cs"/>
        <a:sym typeface="Avenir Roman"/>
      </a:defRPr>
    </a:lvl2pPr>
    <a:lvl3pPr>
      <a:defRPr sz="2400">
        <a:latin typeface="+mj-lt"/>
        <a:ea typeface="+mj-ea"/>
        <a:cs typeface="+mj-cs"/>
        <a:sym typeface="Avenir Roman"/>
      </a:defRPr>
    </a:lvl3pPr>
    <a:lvl4pPr>
      <a:defRPr sz="2400">
        <a:latin typeface="+mj-lt"/>
        <a:ea typeface="+mj-ea"/>
        <a:cs typeface="+mj-cs"/>
        <a:sym typeface="Avenir Roman"/>
      </a:defRPr>
    </a:lvl4pPr>
    <a:lvl5pPr>
      <a:defRPr sz="2400">
        <a:latin typeface="+mj-lt"/>
        <a:ea typeface="+mj-ea"/>
        <a:cs typeface="+mj-cs"/>
        <a:sym typeface="Avenir Roman"/>
      </a:defRPr>
    </a:lvl5pPr>
    <a:lvl6pPr>
      <a:defRPr sz="2400">
        <a:latin typeface="+mj-lt"/>
        <a:ea typeface="+mj-ea"/>
        <a:cs typeface="+mj-cs"/>
        <a:sym typeface="Avenir Roman"/>
      </a:defRPr>
    </a:lvl6pPr>
    <a:lvl7pPr>
      <a:defRPr sz="2400">
        <a:latin typeface="+mj-lt"/>
        <a:ea typeface="+mj-ea"/>
        <a:cs typeface="+mj-cs"/>
        <a:sym typeface="Avenir Roman"/>
      </a:defRPr>
    </a:lvl7pPr>
    <a:lvl8pPr>
      <a:defRPr sz="2400">
        <a:latin typeface="+mj-lt"/>
        <a:ea typeface="+mj-ea"/>
        <a:cs typeface="+mj-cs"/>
        <a:sym typeface="Avenir Roman"/>
      </a:defRPr>
    </a:lvl8pPr>
    <a:lvl9pPr>
      <a:defRPr sz="2400">
        <a:latin typeface="+mj-lt"/>
        <a:ea typeface="+mj-ea"/>
        <a:cs typeface="+mj-cs"/>
        <a:sym typeface="Avenir Roman"/>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40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BDBDB"/>
          </a:solidFill>
        </a:fill>
      </a:tcStyle>
    </a:wholeTbl>
    <a:band2H>
      <a:tcTxStyle/>
      <a:tcStyle>
        <a:tcBdr/>
        <a:fill>
          <a:solidFill>
            <a:srgbClr val="EEEEEE"/>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8F8F8F"/>
          </a:solidFill>
        </a:fill>
      </a:tcStyle>
    </a:firstRow>
  </a:tblStyle>
  <a:tblStyle styleId="{EEE7283C-3CF3-47DC-8721-378D4A62B228}"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3CECE"/>
          </a:solidFill>
        </a:fill>
      </a:tcStyle>
    </a:wholeTbl>
    <a:band2H>
      <a:tcTxStyle/>
      <a:tcStyle>
        <a:tcBdr/>
        <a:fill>
          <a:solidFill>
            <a:srgbClr val="F1E8E8"/>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E4846"/>
          </a:solidFill>
        </a:fill>
      </a:tcStyle>
    </a:firstRow>
  </a:tblStyle>
  <a:tblStyle styleId="{CF821DB8-F4EB-4A41-A1BA-3FCAFE7338EE}" styleName="">
    <a:tblBg/>
    <a:wholeTbl>
      <a:tcTxStyle b="on" i="on">
        <a:font>
          <a:latin typeface="Avenir Book"/>
          <a:ea typeface="Avenir Book"/>
          <a:cs typeface="Avenir Book"/>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Avenir Book"/>
          <a:ea typeface="Avenir Book"/>
          <a:cs typeface="Avenir Book"/>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Avenir Book"/>
          <a:ea typeface="Avenir Book"/>
          <a:cs typeface="Avenir Book"/>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Avenir Book"/>
          <a:ea typeface="Avenir Book"/>
          <a:cs typeface="Avenir Book"/>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Avenir Book"/>
          <a:ea typeface="Avenir Book"/>
          <a:cs typeface="Avenir Book"/>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venir Book"/>
          <a:ea typeface="Avenir Book"/>
          <a:cs typeface="Avenir Book"/>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149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Shape 11"/>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2" name="Shape 12"/>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243036681"/>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Roman"/>
      </a:defRPr>
    </a:lvl1pPr>
    <a:lvl2pPr indent="228600" defTabSz="457200">
      <a:lnSpc>
        <a:spcPct val="125000"/>
      </a:lnSpc>
      <a:defRPr sz="2400">
        <a:latin typeface="+mj-lt"/>
        <a:ea typeface="+mj-ea"/>
        <a:cs typeface="+mj-cs"/>
        <a:sym typeface="Avenir Roman"/>
      </a:defRPr>
    </a:lvl2pPr>
    <a:lvl3pPr indent="457200" defTabSz="457200">
      <a:lnSpc>
        <a:spcPct val="125000"/>
      </a:lnSpc>
      <a:defRPr sz="2400">
        <a:latin typeface="+mj-lt"/>
        <a:ea typeface="+mj-ea"/>
        <a:cs typeface="+mj-cs"/>
        <a:sym typeface="Avenir Roman"/>
      </a:defRPr>
    </a:lvl3pPr>
    <a:lvl4pPr indent="685800" defTabSz="457200">
      <a:lnSpc>
        <a:spcPct val="125000"/>
      </a:lnSpc>
      <a:defRPr sz="2400">
        <a:latin typeface="+mj-lt"/>
        <a:ea typeface="+mj-ea"/>
        <a:cs typeface="+mj-cs"/>
        <a:sym typeface="Avenir Roman"/>
      </a:defRPr>
    </a:lvl4pPr>
    <a:lvl5pPr indent="914400" defTabSz="457200">
      <a:lnSpc>
        <a:spcPct val="125000"/>
      </a:lnSpc>
      <a:defRPr sz="2400">
        <a:latin typeface="+mj-lt"/>
        <a:ea typeface="+mj-ea"/>
        <a:cs typeface="+mj-cs"/>
        <a:sym typeface="Avenir Roman"/>
      </a:defRPr>
    </a:lvl5pPr>
    <a:lvl6pPr indent="1143000" defTabSz="457200">
      <a:lnSpc>
        <a:spcPct val="125000"/>
      </a:lnSpc>
      <a:defRPr sz="2400">
        <a:latin typeface="+mj-lt"/>
        <a:ea typeface="+mj-ea"/>
        <a:cs typeface="+mj-cs"/>
        <a:sym typeface="Avenir Roman"/>
      </a:defRPr>
    </a:lvl6pPr>
    <a:lvl7pPr indent="1371600" defTabSz="457200">
      <a:lnSpc>
        <a:spcPct val="125000"/>
      </a:lnSpc>
      <a:defRPr sz="2400">
        <a:latin typeface="+mj-lt"/>
        <a:ea typeface="+mj-ea"/>
        <a:cs typeface="+mj-cs"/>
        <a:sym typeface="Avenir Roman"/>
      </a:defRPr>
    </a:lvl7pPr>
    <a:lvl8pPr indent="1600200" defTabSz="457200">
      <a:lnSpc>
        <a:spcPct val="125000"/>
      </a:lnSpc>
      <a:defRPr sz="2400">
        <a:latin typeface="+mj-lt"/>
        <a:ea typeface="+mj-ea"/>
        <a:cs typeface="+mj-cs"/>
        <a:sym typeface="Avenir Roman"/>
      </a:defRPr>
    </a:lvl8pPr>
    <a:lvl9pPr indent="1828800" defTabSz="457200">
      <a:lnSpc>
        <a:spcPct val="125000"/>
      </a:lnSpc>
      <a:defRPr sz="2400">
        <a:latin typeface="+mj-lt"/>
        <a:ea typeface="+mj-ea"/>
        <a:cs typeface="+mj-cs"/>
        <a:sym typeface="Avenir Roman"/>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pic>
        <p:nvPicPr>
          <p:cNvPr id="6" name="image2.jpeg"/>
          <p:cNvPicPr/>
          <p:nvPr/>
        </p:nvPicPr>
        <p:blipFill>
          <a:blip r:embed="rId2">
            <a:extLst/>
          </a:blip>
          <a:stretch>
            <a:fillRect/>
          </a:stretch>
        </p:blipFill>
        <p:spPr>
          <a:xfrm>
            <a:off x="2595611" y="5206229"/>
            <a:ext cx="3810317" cy="829230"/>
          </a:xfrm>
          <a:prstGeom prst="rect">
            <a:avLst/>
          </a:prstGeom>
          <a:ln w="12700">
            <a:miter lim="400000"/>
          </a:ln>
        </p:spPr>
      </p:pic>
      <p:sp>
        <p:nvSpPr>
          <p:cNvPr id="3" name="タイトル 1"/>
          <p:cNvSpPr>
            <a:spLocks noGrp="1"/>
          </p:cNvSpPr>
          <p:nvPr>
            <p:ph type="ctrTitle"/>
          </p:nvPr>
        </p:nvSpPr>
        <p:spPr>
          <a:xfrm>
            <a:off x="685800" y="2130425"/>
            <a:ext cx="7772400" cy="1470025"/>
          </a:xfrm>
          <a:prstGeom prst="rect">
            <a:avLst/>
          </a:prstGeom>
        </p:spPr>
        <p:txBody>
          <a:bodyPr/>
          <a:lstStyle>
            <a:lvl1pPr algn="ctr">
              <a:defRPr sz="3600" b="1">
                <a:solidFill>
                  <a:srgbClr val="0C419A"/>
                </a:solidFill>
              </a:defRPr>
            </a:lvl1pPr>
          </a:lstStyle>
          <a:p>
            <a:r>
              <a:rPr lang="ja-JP" altLang="en-US" dirty="0" smtClean="0"/>
              <a:t>マスタ タイトルの書式設定</a:t>
            </a:r>
            <a:endParaRPr lang="ja-JP" altLang="en-US" dirty="0"/>
          </a:p>
        </p:txBody>
      </p:sp>
      <p:sp>
        <p:nvSpPr>
          <p:cNvPr id="4" name="サブタイトル 2"/>
          <p:cNvSpPr>
            <a:spLocks noGrp="1"/>
          </p:cNvSpPr>
          <p:nvPr>
            <p:ph type="subTitle" idx="1"/>
          </p:nvPr>
        </p:nvSpPr>
        <p:spPr>
          <a:xfrm>
            <a:off x="1371600" y="3886200"/>
            <a:ext cx="6400800" cy="1270992"/>
          </a:xfrm>
          <a:prstGeom prst="rect">
            <a:avLst/>
          </a:prstGeom>
        </p:spPr>
        <p:txBody>
          <a:bodyPr>
            <a:normAutofit/>
          </a:bodyPr>
          <a:lstStyle>
            <a:lvl1pPr marL="0" indent="0" algn="ctr">
              <a:buNone/>
              <a:defRPr sz="2000">
                <a:solidFill>
                  <a:schemeClr val="tx1">
                    <a:lumMod val="85000"/>
                    <a:lumOff val="1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dirty="0" smtClean="0"/>
              <a:t>マスタ サブタイトルの書式設定</a:t>
            </a:r>
            <a:endParaRPr lang="ja-JP" altLang="en-US" dirty="0"/>
          </a:p>
        </p:txBody>
      </p:sp>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
        <p:nvSpPr>
          <p:cNvPr id="8" name="Shape 8"/>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 name="コンテンツ プレースホルダ 2"/>
          <p:cNvSpPr>
            <a:spLocks noGrp="1"/>
          </p:cNvSpPr>
          <p:nvPr>
            <p:ph idx="1"/>
          </p:nvPr>
        </p:nvSpPr>
        <p:spPr>
          <a:xfrm>
            <a:off x="457200" y="836613"/>
            <a:ext cx="8229600" cy="5472112"/>
          </a:xfrm>
          <a:prstGeom prst="rect">
            <a:avLst/>
          </a:prstGeom>
        </p:spPr>
        <p:txBody>
          <a:bodyPr/>
          <a:lstStyle>
            <a:lvl1pPr>
              <a:buClr>
                <a:srgbClr val="0C419A"/>
              </a:buClr>
              <a:buFont typeface="Calibri" pitchFamily="34" charset="0"/>
              <a:buChar char="●"/>
              <a:defRPr sz="2800">
                <a:solidFill>
                  <a:schemeClr val="tx1">
                    <a:lumMod val="85000"/>
                    <a:lumOff val="15000"/>
                  </a:schemeClr>
                </a:solidFill>
              </a:defRPr>
            </a:lvl1pPr>
            <a:lvl2pPr>
              <a:defRPr sz="2400">
                <a:solidFill>
                  <a:schemeClr val="tx1">
                    <a:lumMod val="85000"/>
                    <a:lumOff val="15000"/>
                  </a:schemeClr>
                </a:solidFill>
              </a:defRPr>
            </a:lvl2pPr>
            <a:lvl3pPr>
              <a:defRPr sz="2400">
                <a:solidFill>
                  <a:schemeClr val="tx1">
                    <a:lumMod val="85000"/>
                    <a:lumOff val="15000"/>
                  </a:schemeClr>
                </a:solidFill>
              </a:defRPr>
            </a:lvl3pPr>
            <a:lvl4pPr>
              <a:defRPr sz="2400">
                <a:solidFill>
                  <a:schemeClr val="tx1">
                    <a:lumMod val="85000"/>
                    <a:lumOff val="15000"/>
                  </a:schemeClr>
                </a:solidFill>
              </a:defRPr>
            </a:lvl4pPr>
            <a:lvl5pPr>
              <a:defRPr sz="2400">
                <a:solidFill>
                  <a:schemeClr val="tx1">
                    <a:lumMod val="85000"/>
                    <a:lumOff val="15000"/>
                  </a:schemeClr>
                </a:solidFill>
              </a:defRPr>
            </a:lvl5pPr>
          </a:lstStyle>
          <a:p>
            <a:pPr lvl="0"/>
            <a:r>
              <a:rPr lang="ja-JP" altLang="en-US" dirty="0" smtClean="0"/>
              <a:t>マスタ テキストの書式設定</a:t>
            </a:r>
          </a:p>
          <a:p>
            <a:pPr lvl="1"/>
            <a:r>
              <a:rPr lang="ja-JP" altLang="en-US" dirty="0" smtClean="0"/>
              <a:t>第 </a:t>
            </a:r>
            <a:r>
              <a:rPr lang="en-US" altLang="ja-JP" dirty="0" smtClean="0"/>
              <a:t>2 </a:t>
            </a:r>
            <a:r>
              <a:rPr lang="ja-JP" altLang="en-US" dirty="0" smtClean="0"/>
              <a:t>レベル</a:t>
            </a:r>
          </a:p>
          <a:p>
            <a:pPr lvl="2"/>
            <a:r>
              <a:rPr lang="ja-JP" altLang="en-US" dirty="0" smtClean="0"/>
              <a:t>第 </a:t>
            </a:r>
            <a:r>
              <a:rPr lang="en-US" altLang="ja-JP" dirty="0" smtClean="0"/>
              <a:t>3 </a:t>
            </a:r>
            <a:r>
              <a:rPr lang="ja-JP" altLang="en-US" dirty="0" smtClean="0"/>
              <a:t>レベル</a:t>
            </a:r>
          </a:p>
          <a:p>
            <a:pPr lvl="3"/>
            <a:r>
              <a:rPr lang="ja-JP" altLang="en-US" dirty="0" smtClean="0"/>
              <a:t>第 </a:t>
            </a:r>
            <a:r>
              <a:rPr lang="en-US" altLang="ja-JP" dirty="0" smtClean="0"/>
              <a:t>4 </a:t>
            </a:r>
            <a:r>
              <a:rPr lang="ja-JP" altLang="en-US" dirty="0" smtClean="0"/>
              <a:t>レベル</a:t>
            </a:r>
          </a:p>
          <a:p>
            <a:pPr lvl="4"/>
            <a:r>
              <a:rPr lang="ja-JP" altLang="en-US" dirty="0" smtClean="0"/>
              <a:t>第 </a:t>
            </a:r>
            <a:r>
              <a:rPr lang="en-US" altLang="ja-JP" dirty="0" smtClean="0"/>
              <a:t>5 </a:t>
            </a:r>
            <a:r>
              <a:rPr lang="ja-JP" altLang="en-US" dirty="0" smtClean="0"/>
              <a:t>レベル</a:t>
            </a:r>
            <a:endParaRPr lang="ja-JP" altLang="en-US" dirty="0"/>
          </a:p>
        </p:txBody>
      </p:sp>
      <p:sp>
        <p:nvSpPr>
          <p:cNvPr id="6" name="タイトル 5"/>
          <p:cNvSpPr>
            <a:spLocks noGrp="1"/>
          </p:cNvSpPr>
          <p:nvPr>
            <p:ph type="title"/>
          </p:nvPr>
        </p:nvSpPr>
        <p:spPr>
          <a:xfrm>
            <a:off x="3617" y="12097"/>
            <a:ext cx="6935406" cy="572425"/>
          </a:xfrm>
          <a:prstGeom prst="rect">
            <a:avLst/>
          </a:prstGeom>
        </p:spPr>
        <p:txBody>
          <a:bodyPr anchor="ctr"/>
          <a:lstStyle/>
          <a:p>
            <a:r>
              <a:rPr kumimoji="1" lang="ja-JP" altLang="en-US" dirty="0" smtClean="0"/>
              <a:t>マスター タイトルの書式設定</a:t>
            </a:r>
            <a:endParaRPr kumimoji="1" lang="ja-JP" altLang="en-US" dirty="0"/>
          </a:p>
        </p:txBody>
      </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pic>
        <p:nvPicPr>
          <p:cNvPr id="10" name="image2.jpeg"/>
          <p:cNvPicPr/>
          <p:nvPr/>
        </p:nvPicPr>
        <p:blipFill>
          <a:blip r:embed="rId2">
            <a:extLst/>
          </a:blip>
          <a:stretch>
            <a:fillRect/>
          </a:stretch>
        </p:blipFill>
        <p:spPr>
          <a:xfrm>
            <a:off x="2687223" y="2992064"/>
            <a:ext cx="3903085" cy="849419"/>
          </a:xfrm>
          <a:prstGeom prst="rect">
            <a:avLst/>
          </a:prstGeom>
          <a:ln w="12700">
            <a:miter lim="400000"/>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1.jpeg"/>
          <p:cNvPicPr/>
          <p:nvPr/>
        </p:nvPicPr>
        <p:blipFill>
          <a:blip r:embed="rId5">
            <a:extLst/>
          </a:blip>
          <a:stretch>
            <a:fillRect/>
          </a:stretch>
        </p:blipFill>
        <p:spPr>
          <a:xfrm>
            <a:off x="0" y="1587"/>
            <a:ext cx="7092950" cy="581027"/>
          </a:xfrm>
          <a:prstGeom prst="rect">
            <a:avLst/>
          </a:prstGeom>
          <a:ln w="12700">
            <a:miter lim="400000"/>
          </a:ln>
        </p:spPr>
      </p:pic>
      <p:pic>
        <p:nvPicPr>
          <p:cNvPr id="3" name="image2.jpeg"/>
          <p:cNvPicPr/>
          <p:nvPr/>
        </p:nvPicPr>
        <p:blipFill>
          <a:blip r:embed="rId6">
            <a:extLst/>
          </a:blip>
          <a:stretch>
            <a:fillRect/>
          </a:stretch>
        </p:blipFill>
        <p:spPr>
          <a:xfrm>
            <a:off x="6923937" y="25400"/>
            <a:ext cx="2220063" cy="483146"/>
          </a:xfrm>
          <a:prstGeom prst="rect">
            <a:avLst/>
          </a:prstGeom>
          <a:ln w="12700">
            <a:miter lim="400000"/>
          </a:ln>
        </p:spPr>
      </p:pic>
      <p:sp>
        <p:nvSpPr>
          <p:cNvPr id="4" name="Shape 4"/>
          <p:cNvSpPr>
            <a:spLocks noGrp="1"/>
          </p:cNvSpPr>
          <p:nvPr>
            <p:ph type="sldNum" sz="quarter" idx="2"/>
          </p:nvPr>
        </p:nvSpPr>
        <p:spPr>
          <a:xfrm>
            <a:off x="6948486" y="6523672"/>
            <a:ext cx="2133602" cy="294639"/>
          </a:xfrm>
          <a:prstGeom prst="rect">
            <a:avLst/>
          </a:prstGeom>
          <a:ln w="12700">
            <a:miter lim="400000"/>
          </a:ln>
        </p:spPr>
        <p:txBody>
          <a:bodyPr lIns="45718" tIns="45718" rIns="45718" bIns="45718" anchor="b">
            <a:spAutoFit/>
          </a:bodyPr>
          <a:lstStyle>
            <a:lvl1pPr algn="r">
              <a:defRPr sz="1400" b="1">
                <a:solidFill>
                  <a:srgbClr val="0C419A"/>
                </a:solidFill>
                <a:latin typeface="Calibri"/>
                <a:ea typeface="Calibri"/>
                <a:cs typeface="Calibri"/>
                <a:sym typeface="Calibri"/>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hf hdr="0" ftr="0" dt="0"/>
  <p:txStyles>
    <p:titleStyle>
      <a:lvl1pPr>
        <a:defRPr sz="2400">
          <a:solidFill>
            <a:srgbClr val="FFFFFF"/>
          </a:solidFill>
          <a:latin typeface="Calibri"/>
          <a:ea typeface="Calibri"/>
          <a:cs typeface="Calibri"/>
          <a:sym typeface="Calibri"/>
        </a:defRPr>
      </a:lvl1pPr>
      <a:lvl2pPr>
        <a:defRPr sz="2400">
          <a:solidFill>
            <a:srgbClr val="FFFFFF"/>
          </a:solidFill>
          <a:latin typeface="Calibri"/>
          <a:ea typeface="Calibri"/>
          <a:cs typeface="Calibri"/>
          <a:sym typeface="Calibri"/>
        </a:defRPr>
      </a:lvl2pPr>
      <a:lvl3pPr>
        <a:defRPr sz="2400">
          <a:solidFill>
            <a:srgbClr val="FFFFFF"/>
          </a:solidFill>
          <a:latin typeface="Calibri"/>
          <a:ea typeface="Calibri"/>
          <a:cs typeface="Calibri"/>
          <a:sym typeface="Calibri"/>
        </a:defRPr>
      </a:lvl3pPr>
      <a:lvl4pPr>
        <a:defRPr sz="2400">
          <a:solidFill>
            <a:srgbClr val="FFFFFF"/>
          </a:solidFill>
          <a:latin typeface="Calibri"/>
          <a:ea typeface="Calibri"/>
          <a:cs typeface="Calibri"/>
          <a:sym typeface="Calibri"/>
        </a:defRPr>
      </a:lvl4pPr>
      <a:lvl5pPr>
        <a:defRPr sz="2400">
          <a:solidFill>
            <a:srgbClr val="FFFFFF"/>
          </a:solidFill>
          <a:latin typeface="Calibri"/>
          <a:ea typeface="Calibri"/>
          <a:cs typeface="Calibri"/>
          <a:sym typeface="Calibri"/>
        </a:defRPr>
      </a:lvl5pPr>
      <a:lvl6pPr>
        <a:defRPr sz="2400">
          <a:solidFill>
            <a:srgbClr val="FFFFFF"/>
          </a:solidFill>
          <a:latin typeface="Calibri"/>
          <a:ea typeface="Calibri"/>
          <a:cs typeface="Calibri"/>
          <a:sym typeface="Calibri"/>
        </a:defRPr>
      </a:lvl6pPr>
      <a:lvl7pPr>
        <a:defRPr sz="2400">
          <a:solidFill>
            <a:srgbClr val="FFFFFF"/>
          </a:solidFill>
          <a:latin typeface="Calibri"/>
          <a:ea typeface="Calibri"/>
          <a:cs typeface="Calibri"/>
          <a:sym typeface="Calibri"/>
        </a:defRPr>
      </a:lvl7pPr>
      <a:lvl8pPr>
        <a:defRPr sz="2400">
          <a:solidFill>
            <a:srgbClr val="FFFFFF"/>
          </a:solidFill>
          <a:latin typeface="Calibri"/>
          <a:ea typeface="Calibri"/>
          <a:cs typeface="Calibri"/>
          <a:sym typeface="Calibri"/>
        </a:defRPr>
      </a:lvl8pPr>
      <a:lvl9pPr>
        <a:defRPr sz="2400">
          <a:solidFill>
            <a:srgbClr val="FFFFFF"/>
          </a:solidFill>
          <a:latin typeface="Calibri"/>
          <a:ea typeface="Calibri"/>
          <a:cs typeface="Calibri"/>
          <a:sym typeface="Calibri"/>
        </a:defRPr>
      </a:lvl9pPr>
    </p:titleStyle>
    <p:bodyStyle>
      <a:lvl1pPr marL="342900" indent="-342900">
        <a:spcBef>
          <a:spcPts val="700"/>
        </a:spcBef>
        <a:buSzPct val="100000"/>
        <a:buFont typeface="Arial"/>
        <a:buChar char="»"/>
        <a:defRPr sz="3200">
          <a:latin typeface="Calibri"/>
          <a:ea typeface="Calibri"/>
          <a:cs typeface="Calibri"/>
          <a:sym typeface="Calibri"/>
        </a:defRPr>
      </a:lvl1pPr>
      <a:lvl2pPr marL="783771" indent="-326571">
        <a:spcBef>
          <a:spcPts val="700"/>
        </a:spcBef>
        <a:buSzPct val="100000"/>
        <a:buFont typeface="Arial"/>
        <a:buChar char="–"/>
        <a:defRPr sz="3200">
          <a:latin typeface="Calibri"/>
          <a:ea typeface="Calibri"/>
          <a:cs typeface="Calibri"/>
          <a:sym typeface="Calibri"/>
        </a:defRPr>
      </a:lvl2pPr>
      <a:lvl3pPr marL="1219200" indent="-304800">
        <a:spcBef>
          <a:spcPts val="700"/>
        </a:spcBef>
        <a:buSzPct val="100000"/>
        <a:buFont typeface="Arial"/>
        <a:buChar char="•"/>
        <a:defRPr sz="3200">
          <a:latin typeface="Calibri"/>
          <a:ea typeface="Calibri"/>
          <a:cs typeface="Calibri"/>
          <a:sym typeface="Calibri"/>
        </a:defRPr>
      </a:lvl3pPr>
      <a:lvl4pPr marL="1737360" indent="-365760">
        <a:spcBef>
          <a:spcPts val="700"/>
        </a:spcBef>
        <a:buSzPct val="100000"/>
        <a:buFont typeface="Arial"/>
        <a:buChar char="–"/>
        <a:defRPr sz="3200">
          <a:latin typeface="Calibri"/>
          <a:ea typeface="Calibri"/>
          <a:cs typeface="Calibri"/>
          <a:sym typeface="Calibri"/>
        </a:defRPr>
      </a:lvl4pPr>
      <a:lvl5pPr marL="2235200" indent="-406400">
        <a:spcBef>
          <a:spcPts val="700"/>
        </a:spcBef>
        <a:buSzPct val="100000"/>
        <a:buFont typeface="Arial"/>
        <a:buChar char="»"/>
        <a:defRPr sz="3200">
          <a:latin typeface="Calibri"/>
          <a:ea typeface="Calibri"/>
          <a:cs typeface="Calibri"/>
          <a:sym typeface="Calibri"/>
        </a:defRPr>
      </a:lvl5pPr>
      <a:lvl6pPr marL="2692400" indent="-406400">
        <a:spcBef>
          <a:spcPts val="700"/>
        </a:spcBef>
        <a:buSzPct val="100000"/>
        <a:buFont typeface="Arial"/>
        <a:buChar char="•"/>
        <a:defRPr sz="3200">
          <a:latin typeface="Calibri"/>
          <a:ea typeface="Calibri"/>
          <a:cs typeface="Calibri"/>
          <a:sym typeface="Calibri"/>
        </a:defRPr>
      </a:lvl6pPr>
      <a:lvl7pPr marL="3149600" indent="-406400">
        <a:spcBef>
          <a:spcPts val="700"/>
        </a:spcBef>
        <a:buSzPct val="100000"/>
        <a:buFont typeface="Arial"/>
        <a:buChar char="•"/>
        <a:defRPr sz="3200">
          <a:latin typeface="Calibri"/>
          <a:ea typeface="Calibri"/>
          <a:cs typeface="Calibri"/>
          <a:sym typeface="Calibri"/>
        </a:defRPr>
      </a:lvl7pPr>
      <a:lvl8pPr marL="3606800" indent="-406400">
        <a:spcBef>
          <a:spcPts val="700"/>
        </a:spcBef>
        <a:buSzPct val="100000"/>
        <a:buFont typeface="Arial"/>
        <a:buChar char="•"/>
        <a:defRPr sz="3200">
          <a:latin typeface="Calibri"/>
          <a:ea typeface="Calibri"/>
          <a:cs typeface="Calibri"/>
          <a:sym typeface="Calibri"/>
        </a:defRPr>
      </a:lvl8pPr>
      <a:lvl9pPr marL="4064000" indent="-406400">
        <a:spcBef>
          <a:spcPts val="700"/>
        </a:spcBef>
        <a:buSzPct val="100000"/>
        <a:buFont typeface="Arial"/>
        <a:buChar char="•"/>
        <a:defRPr sz="3200">
          <a:latin typeface="Calibri"/>
          <a:ea typeface="Calibri"/>
          <a:cs typeface="Calibri"/>
          <a:sym typeface="Calibri"/>
        </a:defRPr>
      </a:lvl9pPr>
    </p:bodyStyle>
    <p:otherStyle>
      <a:lvl1pPr algn="r">
        <a:defRPr sz="1400" b="1">
          <a:solidFill>
            <a:schemeClr val="tx1"/>
          </a:solidFill>
          <a:latin typeface="+mn-lt"/>
          <a:ea typeface="+mn-ea"/>
          <a:cs typeface="+mn-cs"/>
          <a:sym typeface="Calibri"/>
        </a:defRPr>
      </a:lvl1pPr>
      <a:lvl2pPr algn="r">
        <a:defRPr sz="1400" b="1">
          <a:solidFill>
            <a:schemeClr val="tx1"/>
          </a:solidFill>
          <a:latin typeface="+mn-lt"/>
          <a:ea typeface="+mn-ea"/>
          <a:cs typeface="+mn-cs"/>
          <a:sym typeface="Calibri"/>
        </a:defRPr>
      </a:lvl2pPr>
      <a:lvl3pPr algn="r">
        <a:defRPr sz="1400" b="1">
          <a:solidFill>
            <a:schemeClr val="tx1"/>
          </a:solidFill>
          <a:latin typeface="+mn-lt"/>
          <a:ea typeface="+mn-ea"/>
          <a:cs typeface="+mn-cs"/>
          <a:sym typeface="Calibri"/>
        </a:defRPr>
      </a:lvl3pPr>
      <a:lvl4pPr algn="r">
        <a:defRPr sz="1400" b="1">
          <a:solidFill>
            <a:schemeClr val="tx1"/>
          </a:solidFill>
          <a:latin typeface="+mn-lt"/>
          <a:ea typeface="+mn-ea"/>
          <a:cs typeface="+mn-cs"/>
          <a:sym typeface="Calibri"/>
        </a:defRPr>
      </a:lvl4pPr>
      <a:lvl5pPr algn="r">
        <a:defRPr sz="1400" b="1">
          <a:solidFill>
            <a:schemeClr val="tx1"/>
          </a:solidFill>
          <a:latin typeface="+mn-lt"/>
          <a:ea typeface="+mn-ea"/>
          <a:cs typeface="+mn-cs"/>
          <a:sym typeface="Calibri"/>
        </a:defRPr>
      </a:lvl5pPr>
      <a:lvl6pPr algn="r">
        <a:defRPr sz="1400" b="1">
          <a:solidFill>
            <a:schemeClr val="tx1"/>
          </a:solidFill>
          <a:latin typeface="+mn-lt"/>
          <a:ea typeface="+mn-ea"/>
          <a:cs typeface="+mn-cs"/>
          <a:sym typeface="Calibri"/>
        </a:defRPr>
      </a:lvl6pPr>
      <a:lvl7pPr algn="r">
        <a:defRPr sz="1400" b="1">
          <a:solidFill>
            <a:schemeClr val="tx1"/>
          </a:solidFill>
          <a:latin typeface="+mn-lt"/>
          <a:ea typeface="+mn-ea"/>
          <a:cs typeface="+mn-cs"/>
          <a:sym typeface="Calibri"/>
        </a:defRPr>
      </a:lvl7pPr>
      <a:lvl8pPr algn="r">
        <a:defRPr sz="1400" b="1">
          <a:solidFill>
            <a:schemeClr val="tx1"/>
          </a:solidFill>
          <a:latin typeface="+mn-lt"/>
          <a:ea typeface="+mn-ea"/>
          <a:cs typeface="+mn-cs"/>
          <a:sym typeface="Calibri"/>
        </a:defRPr>
      </a:lvl8pPr>
      <a:lvl9pPr algn="r">
        <a:defRPr sz="1400" b="1">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tmp"/><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tmp"/><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5.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 Id="rId4" Type="http://schemas.openxmlformats.org/officeDocument/2006/relationships/image" Target="../media/image34.tmp"/></Relationships>
</file>

<file path=ppt/slides/_rels/slide19.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2.xml"/><Relationship Id="rId6" Type="http://schemas.openxmlformats.org/officeDocument/2006/relationships/image" Target="../media/image39.tmp"/><Relationship Id="rId5" Type="http://schemas.openxmlformats.org/officeDocument/2006/relationships/image" Target="../media/image38.tmp"/><Relationship Id="rId4" Type="http://schemas.openxmlformats.org/officeDocument/2006/relationships/image" Target="../media/image37.tm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tmp"/><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jpe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62.png"/><Relationship Id="rId7" Type="http://schemas.openxmlformats.org/officeDocument/2006/relationships/image" Target="../media/image65.jpe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64.png"/><Relationship Id="rId10" Type="http://schemas.openxmlformats.org/officeDocument/2006/relationships/image" Target="../media/image67.png"/><Relationship Id="rId4" Type="http://schemas.openxmlformats.org/officeDocument/2006/relationships/image" Target="../media/image63.png"/><Relationship Id="rId9"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hyperlink" Target="https://gist.github.com/mhangyo-wni/7578e6e339294538b5bfaeeb576014c3"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4" Type="http://schemas.openxmlformats.org/officeDocument/2006/relationships/image" Target="../media/image7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370574"/>
            <a:ext cx="7772400" cy="1470025"/>
          </a:xfrm>
        </p:spPr>
        <p:txBody>
          <a:bodyPr/>
          <a:lstStyle/>
          <a:p>
            <a:r>
              <a:rPr lang="ja-JP" altLang="en-US" b="0" dirty="0"/>
              <a:t>自然言語処理の沼へ</a:t>
            </a:r>
            <a:r>
              <a:rPr lang="ja-JP" altLang="en-US" b="0" dirty="0" smtClean="0"/>
              <a:t>ようこそ</a:t>
            </a:r>
            <a:r>
              <a:rPr lang="en-US" altLang="ja-JP" b="0" dirty="0" smtClean="0"/>
              <a:t/>
            </a:r>
            <a:br>
              <a:rPr lang="en-US" altLang="ja-JP" b="0" dirty="0" smtClean="0"/>
            </a:br>
            <a:r>
              <a:rPr lang="en-US" altLang="ja-JP" b="0" dirty="0" smtClean="0"/>
              <a:t>NLP</a:t>
            </a:r>
            <a:r>
              <a:rPr lang="ja-JP" altLang="en-US" b="0" dirty="0"/>
              <a:t>の未解決</a:t>
            </a:r>
            <a:r>
              <a:rPr lang="en-US" altLang="ja-JP" b="0" dirty="0"/>
              <a:t>(?)</a:t>
            </a:r>
            <a:r>
              <a:rPr lang="ja-JP" altLang="en-US" b="0" dirty="0"/>
              <a:t>問題</a:t>
            </a:r>
            <a:r>
              <a:rPr lang="ja-JP" altLang="en-US" b="0" dirty="0" smtClean="0"/>
              <a:t>達</a:t>
            </a:r>
            <a:r>
              <a:rPr lang="en-US" altLang="ja-JP" b="0" dirty="0" smtClean="0"/>
              <a:t/>
            </a:r>
            <a:br>
              <a:rPr lang="en-US" altLang="ja-JP" b="0" dirty="0" smtClean="0"/>
            </a:br>
            <a:r>
              <a:rPr lang="en-US" altLang="ja-JP" b="0" dirty="0" smtClean="0"/>
              <a:t>-</a:t>
            </a:r>
            <a:r>
              <a:rPr lang="ja-JP" altLang="en-US" b="0" dirty="0"/>
              <a:t>実用で残る</a:t>
            </a:r>
            <a:r>
              <a:rPr lang="ja-JP" altLang="en-US" b="0" dirty="0" smtClean="0"/>
              <a:t>課題</a:t>
            </a:r>
            <a:r>
              <a:rPr lang="en-US" altLang="ja-JP" b="0" dirty="0" smtClean="0"/>
              <a:t>-</a:t>
            </a:r>
            <a:endParaRPr kumimoji="1" lang="ja-JP" altLang="en-US" dirty="0"/>
          </a:p>
        </p:txBody>
      </p:sp>
      <p:sp>
        <p:nvSpPr>
          <p:cNvPr id="3" name="サブタイトル 2"/>
          <p:cNvSpPr>
            <a:spLocks noGrp="1"/>
          </p:cNvSpPr>
          <p:nvPr>
            <p:ph type="subTitle" idx="1"/>
          </p:nvPr>
        </p:nvSpPr>
        <p:spPr/>
        <p:txBody>
          <a:bodyPr/>
          <a:lstStyle/>
          <a:p>
            <a:r>
              <a:rPr kumimoji="1" lang="ja-JP" altLang="en-US" dirty="0" smtClean="0"/>
              <a:t>株式会社ウェザーニューズ </a:t>
            </a:r>
            <a:endParaRPr kumimoji="1" lang="en-US" altLang="ja-JP" dirty="0" smtClean="0"/>
          </a:p>
          <a:p>
            <a:r>
              <a:rPr kumimoji="1" lang="en-US" altLang="ja-JP" dirty="0" smtClean="0"/>
              <a:t>AI</a:t>
            </a:r>
            <a:r>
              <a:rPr kumimoji="1" lang="ja-JP" altLang="en-US" dirty="0" smtClean="0"/>
              <a:t>イノベーションセンター</a:t>
            </a:r>
            <a:endParaRPr kumimoji="1" lang="en-US" altLang="ja-JP" dirty="0" smtClean="0"/>
          </a:p>
          <a:p>
            <a:r>
              <a:rPr kumimoji="1" lang="ja-JP" altLang="en-US" dirty="0" smtClean="0"/>
              <a:t>萩行 正嗣</a:t>
            </a:r>
            <a:endParaRPr kumimoji="1" lang="ja-JP" altLang="en-US" dirty="0"/>
          </a:p>
        </p:txBody>
      </p:sp>
    </p:spTree>
    <p:extLst>
      <p:ext uri="{BB962C8B-B14F-4D97-AF65-F5344CB8AC3E}">
        <p14:creationId xmlns:p14="http://schemas.microsoft.com/office/powerpoint/2010/main" val="2374866898"/>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10</a:t>
            </a:fld>
            <a:endParaRPr lang="ja-JP" altLang="en-US"/>
          </a:p>
        </p:txBody>
      </p:sp>
      <p:sp>
        <p:nvSpPr>
          <p:cNvPr id="3" name="コンテンツ プレースホルダー 2"/>
          <p:cNvSpPr>
            <a:spLocks noGrp="1"/>
          </p:cNvSpPr>
          <p:nvPr>
            <p:ph idx="1"/>
          </p:nvPr>
        </p:nvSpPr>
        <p:spPr/>
        <p:txBody>
          <a:bodyPr/>
          <a:lstStyle/>
          <a:p>
            <a:r>
              <a:rPr kumimoji="1" lang="en-US" altLang="ja-JP" dirty="0" err="1" smtClean="0"/>
              <a:t>mecab</a:t>
            </a:r>
            <a:r>
              <a:rPr kumimoji="1" lang="ja-JP" altLang="en-US" dirty="0" smtClean="0"/>
              <a:t>などの形態素解析器は</a:t>
            </a:r>
            <a:r>
              <a:rPr kumimoji="1" lang="en-US" altLang="ja-JP" dirty="0" smtClean="0"/>
              <a:t/>
            </a:r>
            <a:br>
              <a:rPr kumimoji="1" lang="en-US" altLang="ja-JP" dirty="0" smtClean="0"/>
            </a:br>
            <a:r>
              <a:rPr kumimoji="1" lang="ja-JP" altLang="en-US" dirty="0" smtClean="0"/>
              <a:t>「</a:t>
            </a:r>
            <a:r>
              <a:rPr kumimoji="1" lang="en-US" altLang="ja-JP" dirty="0" smtClean="0"/>
              <a:t>1</a:t>
            </a:r>
            <a:r>
              <a:rPr kumimoji="1" lang="ja-JP" altLang="en-US" dirty="0" smtClean="0"/>
              <a:t>文を入力とする」ことを前提にしている</a:t>
            </a:r>
            <a:endParaRPr kumimoji="1" lang="en-US" altLang="ja-JP" dirty="0" smtClean="0"/>
          </a:p>
          <a:p>
            <a:r>
              <a:rPr kumimoji="1" lang="en-US" altLang="ja-JP" dirty="0" smtClean="0"/>
              <a:t>1</a:t>
            </a:r>
            <a:r>
              <a:rPr kumimoji="1" lang="ja-JP" altLang="en-US" dirty="0" smtClean="0"/>
              <a:t>文を正確に切り出してくるのは意外と難しい</a:t>
            </a:r>
            <a:endParaRPr kumimoji="1" lang="en-US" altLang="ja-JP" dirty="0" smtClean="0"/>
          </a:p>
          <a:p>
            <a:pPr lvl="1"/>
            <a:r>
              <a:rPr kumimoji="1" lang="ja-JP" altLang="en-US" dirty="0" smtClean="0"/>
              <a:t>句点</a:t>
            </a:r>
            <a:r>
              <a:rPr kumimoji="1" lang="en-US" altLang="ja-JP" dirty="0" smtClean="0"/>
              <a:t>(</a:t>
            </a:r>
            <a:r>
              <a:rPr kumimoji="1" lang="ja-JP" altLang="en-US" dirty="0" err="1" smtClean="0"/>
              <a:t>。</a:t>
            </a:r>
            <a:r>
              <a:rPr kumimoji="1" lang="en-US" altLang="ja-JP" dirty="0" smtClean="0"/>
              <a:t>)</a:t>
            </a:r>
            <a:r>
              <a:rPr kumimoji="1" lang="ja-JP" altLang="en-US" dirty="0" smtClean="0"/>
              <a:t>以外でも文が切れる場合がある</a:t>
            </a:r>
            <a:endParaRPr kumimoji="1" lang="en-US" altLang="ja-JP" dirty="0" smtClean="0"/>
          </a:p>
          <a:p>
            <a:pPr lvl="1"/>
            <a:r>
              <a:rPr kumimoji="1" lang="ja-JP" altLang="en-US" dirty="0" smtClean="0"/>
              <a:t>句点があっても文が切れるとは限らない</a:t>
            </a:r>
            <a:endParaRPr kumimoji="1" lang="en-US" altLang="ja-JP" dirty="0" smtClean="0"/>
          </a:p>
          <a:p>
            <a:r>
              <a:rPr kumimoji="1" lang="en-US" altLang="ja-JP" dirty="0" smtClean="0"/>
              <a:t>…</a:t>
            </a:r>
            <a:r>
              <a:rPr kumimoji="1" lang="ja-JP" altLang="en-US" dirty="0" smtClean="0"/>
              <a:t>つまりどう</a:t>
            </a:r>
            <a:r>
              <a:rPr kumimoji="1" lang="ja-JP" altLang="en-US" smtClean="0"/>
              <a:t>いうこと？</a:t>
            </a:r>
            <a:endParaRPr kumimoji="1" lang="ja-JP" altLang="en-US" dirty="0"/>
          </a:p>
        </p:txBody>
      </p:sp>
      <p:sp>
        <p:nvSpPr>
          <p:cNvPr id="4" name="タイトル 3"/>
          <p:cNvSpPr>
            <a:spLocks noGrp="1"/>
          </p:cNvSpPr>
          <p:nvPr>
            <p:ph type="title"/>
          </p:nvPr>
        </p:nvSpPr>
        <p:spPr/>
        <p:txBody>
          <a:bodyPr/>
          <a:lstStyle/>
          <a:p>
            <a:r>
              <a:rPr kumimoji="1" lang="ja-JP" altLang="en-US" dirty="0" smtClean="0"/>
              <a:t>モーニング娘。問題</a:t>
            </a:r>
            <a:endParaRPr kumimoji="1" lang="ja-JP" altLang="en-US" dirty="0"/>
          </a:p>
        </p:txBody>
      </p:sp>
      <p:sp>
        <p:nvSpPr>
          <p:cNvPr id="5" name="正方形/長方形 4"/>
          <p:cNvSpPr/>
          <p:nvPr/>
        </p:nvSpPr>
        <p:spPr>
          <a:xfrm>
            <a:off x="669702" y="4346621"/>
            <a:ext cx="6407239" cy="1938988"/>
          </a:xfrm>
          <a:prstGeom prst="rect">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ハロ</a:t>
            </a:r>
            <a:r>
              <a:rPr kumimoji="1" lang="ja-JP" altLang="en-US" dirty="0"/>
              <a:t>ー</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プロジェクトのモ一ニング娘。</a:t>
            </a:r>
            <a:r>
              <a:rPr kumimoji="0" lang="ja-JP" altLang="en-US" sz="2400" b="0" i="0" u="none" strike="noStrike" cap="none" spc="0" normalizeH="0" baseline="0" dirty="0" err="1" smtClean="0">
                <a:ln>
                  <a:noFill/>
                </a:ln>
                <a:solidFill>
                  <a:srgbClr val="000000"/>
                </a:solidFill>
                <a:effectLst/>
                <a:uFillTx/>
                <a:latin typeface="+mj-lt"/>
                <a:ea typeface="+mj-ea"/>
                <a:cs typeface="+mj-cs"/>
                <a:sym typeface="Avenir Roman"/>
              </a:rPr>
              <a:t>って</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今はツン</a:t>
            </a:r>
            <a:endPar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ク♂がプロデュ</a:t>
            </a:r>
            <a:r>
              <a:rPr kumimoji="1" lang="ja-JP" altLang="en-US" dirty="0"/>
              <a:t>━</a:t>
            </a:r>
            <a:r>
              <a:rPr kumimoji="0" lang="ja-JP" altLang="en-US" sz="2400" b="0" i="0" u="none" strike="noStrike" cap="none" spc="0" normalizeH="0" baseline="0" dirty="0" err="1" smtClean="0">
                <a:ln>
                  <a:noFill/>
                </a:ln>
                <a:solidFill>
                  <a:srgbClr val="000000"/>
                </a:solidFill>
                <a:effectLst/>
                <a:uFillTx/>
                <a:latin typeface="+mj-lt"/>
                <a:ea typeface="+mj-ea"/>
                <a:cs typeface="+mj-cs"/>
                <a:sym typeface="Avenir Roman"/>
              </a:rPr>
              <a:t>スしてないって</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知ってた</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?2014</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年</a:t>
            </a:r>
            <a:endPar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までだったんだって</a:t>
            </a:r>
            <a:endPar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ところで最近話題の映画といえば、君の名は。当然皆さんも見ましたよね？</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7" name="正方形/長方形 6"/>
          <p:cNvSpPr/>
          <p:nvPr/>
        </p:nvSpPr>
        <p:spPr>
          <a:xfrm>
            <a:off x="804930" y="3820470"/>
            <a:ext cx="2337516" cy="400105"/>
          </a:xfrm>
          <a:prstGeom prst="rect">
            <a:avLst/>
          </a:prstGeom>
          <a:solidFill>
            <a:srgbClr val="FFFFFF"/>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記号だけど切れない</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
        <p:nvSpPr>
          <p:cNvPr id="8" name="正方形/長方形 7"/>
          <p:cNvSpPr/>
          <p:nvPr/>
        </p:nvSpPr>
        <p:spPr>
          <a:xfrm>
            <a:off x="4095482" y="3820470"/>
            <a:ext cx="2313905" cy="400105"/>
          </a:xfrm>
          <a:prstGeom prst="rect">
            <a:avLst/>
          </a:prstGeom>
          <a:solidFill>
            <a:srgbClr val="FFFFFF"/>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句点だけど切れない</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
        <p:nvSpPr>
          <p:cNvPr id="9" name="正方形/長方形 8"/>
          <p:cNvSpPr/>
          <p:nvPr/>
        </p:nvSpPr>
        <p:spPr>
          <a:xfrm>
            <a:off x="7153405" y="5180074"/>
            <a:ext cx="1594835" cy="400105"/>
          </a:xfrm>
          <a:prstGeom prst="rect">
            <a:avLst/>
          </a:prstGeom>
          <a:solidFill>
            <a:srgbClr val="FFFFFF"/>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記号で切れる</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
        <p:nvSpPr>
          <p:cNvPr id="10" name="正方形/長方形 9"/>
          <p:cNvSpPr/>
          <p:nvPr/>
        </p:nvSpPr>
        <p:spPr>
          <a:xfrm>
            <a:off x="7199822" y="3450679"/>
            <a:ext cx="1750456" cy="1323435"/>
          </a:xfrm>
          <a:prstGeom prst="rect">
            <a:avLst/>
          </a:prstGeom>
          <a:solidFill>
            <a:srgbClr val="FFFFFF"/>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実はここに改行が入ってる</a:t>
            </a:r>
            <a:endPar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(HTML</a:t>
            </a: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とかメールでよくある</a:t>
            </a: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12" name="直線矢印コネクタ 11"/>
          <p:cNvCxnSpPr>
            <a:stCxn id="7" idx="2"/>
          </p:cNvCxnSpPr>
          <p:nvPr/>
        </p:nvCxnSpPr>
        <p:spPr>
          <a:xfrm flipH="1">
            <a:off x="1603420" y="4220575"/>
            <a:ext cx="370268" cy="252091"/>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15" name="直線矢印コネクタ 14"/>
          <p:cNvCxnSpPr>
            <a:stCxn id="8" idx="2"/>
          </p:cNvCxnSpPr>
          <p:nvPr/>
        </p:nvCxnSpPr>
        <p:spPr>
          <a:xfrm>
            <a:off x="5252435" y="4220575"/>
            <a:ext cx="0" cy="364531"/>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18" name="直線矢印コネクタ 17"/>
          <p:cNvCxnSpPr>
            <a:stCxn id="10" idx="1"/>
          </p:cNvCxnSpPr>
          <p:nvPr/>
        </p:nvCxnSpPr>
        <p:spPr>
          <a:xfrm flipH="1">
            <a:off x="6984377" y="4112397"/>
            <a:ext cx="215445" cy="491033"/>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21" name="直線矢印コネクタ 20"/>
          <p:cNvCxnSpPr>
            <a:stCxn id="10" idx="1"/>
          </p:cNvCxnSpPr>
          <p:nvPr/>
        </p:nvCxnSpPr>
        <p:spPr>
          <a:xfrm flipH="1">
            <a:off x="6984377" y="4112397"/>
            <a:ext cx="215445" cy="865288"/>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24" name="直線矢印コネクタ 23"/>
          <p:cNvCxnSpPr>
            <a:stCxn id="9" idx="0"/>
          </p:cNvCxnSpPr>
          <p:nvPr/>
        </p:nvCxnSpPr>
        <p:spPr>
          <a:xfrm flipH="1" flipV="1">
            <a:off x="6065949" y="5026205"/>
            <a:ext cx="1884874" cy="153869"/>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cxnSp>
        <p:nvCxnSpPr>
          <p:cNvPr id="30" name="直線矢印コネクタ 29"/>
          <p:cNvCxnSpPr/>
          <p:nvPr/>
        </p:nvCxnSpPr>
        <p:spPr>
          <a:xfrm flipH="1" flipV="1">
            <a:off x="6471634" y="5840569"/>
            <a:ext cx="186743" cy="282998"/>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32" name="正方形/長方形 31"/>
          <p:cNvSpPr/>
          <p:nvPr/>
        </p:nvSpPr>
        <p:spPr>
          <a:xfrm>
            <a:off x="4778062" y="6137595"/>
            <a:ext cx="4050406" cy="400105"/>
          </a:xfrm>
          <a:prstGeom prst="rect">
            <a:avLst/>
          </a:prstGeom>
          <a:solidFill>
            <a:srgbClr val="FFFFFF"/>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固有表現の一部だけど、文が切れる</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
        <p:nvSpPr>
          <p:cNvPr id="17" name="正方形/長方形 16"/>
          <p:cNvSpPr/>
          <p:nvPr/>
        </p:nvSpPr>
        <p:spPr>
          <a:xfrm>
            <a:off x="1985494" y="6234718"/>
            <a:ext cx="1910366" cy="400105"/>
          </a:xfrm>
          <a:prstGeom prst="rect">
            <a:avLst/>
          </a:prstGeom>
          <a:solidFill>
            <a:srgbClr val="FFFFFF"/>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意味のある改行</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19" name="直線矢印コネクタ 18"/>
          <p:cNvCxnSpPr>
            <a:stCxn id="17" idx="0"/>
          </p:cNvCxnSpPr>
          <p:nvPr/>
        </p:nvCxnSpPr>
        <p:spPr>
          <a:xfrm flipV="1">
            <a:off x="2940677" y="5316116"/>
            <a:ext cx="345583" cy="918602"/>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78825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32"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11</a:t>
            </a:fld>
            <a:endParaRPr lang="ja-JP" altLang="en-US"/>
          </a:p>
        </p:txBody>
      </p:sp>
      <p:sp>
        <p:nvSpPr>
          <p:cNvPr id="3" name="コンテンツ プレースホルダー 2"/>
          <p:cNvSpPr>
            <a:spLocks noGrp="1"/>
          </p:cNvSpPr>
          <p:nvPr>
            <p:ph idx="1"/>
          </p:nvPr>
        </p:nvSpPr>
        <p:spPr/>
        <p:txBody>
          <a:bodyPr/>
          <a:lstStyle/>
          <a:p>
            <a:r>
              <a:rPr kumimoji="1" lang="ja-JP" altLang="en-US" dirty="0" smtClean="0"/>
              <a:t>絵文字の使い方が自由過ぎる</a:t>
            </a:r>
            <a:endParaRPr kumimoji="1" lang="en-US" altLang="ja-JP" dirty="0" smtClean="0"/>
          </a:p>
          <a:p>
            <a:pPr lvl="1"/>
            <a:r>
              <a:rPr kumimoji="1" lang="ja-JP" altLang="en-US" dirty="0" smtClean="0"/>
              <a:t>前処理で消してしまうと、形態素解析に影響しそうな使い方もあり</a:t>
            </a:r>
            <a:endParaRPr kumimoji="1" lang="en-US" altLang="ja-JP" dirty="0" smtClean="0"/>
          </a:p>
          <a:p>
            <a:r>
              <a:rPr kumimoji="1" lang="ja-JP" altLang="en-US" sz="2000" dirty="0" smtClean="0"/>
              <a:t>文末記号型</a:t>
            </a:r>
            <a:r>
              <a:rPr kumimoji="1" lang="en-US" altLang="ja-JP" sz="2000" dirty="0" smtClean="0"/>
              <a:t>:</a:t>
            </a:r>
            <a:r>
              <a:rPr kumimoji="1" lang="ja-JP" altLang="en-US" sz="2000" dirty="0" smtClean="0"/>
              <a:t> この後の懇親会楽しみですね     </a:t>
            </a:r>
            <a:endParaRPr kumimoji="1" lang="en-US" altLang="ja-JP" sz="2000" dirty="0" smtClean="0"/>
          </a:p>
          <a:p>
            <a:r>
              <a:rPr kumimoji="1" lang="ja-JP" altLang="en-US" sz="2000" dirty="0" smtClean="0"/>
              <a:t>おまけ型</a:t>
            </a:r>
            <a:r>
              <a:rPr kumimoji="1" lang="en-US" altLang="ja-JP" sz="2000" dirty="0" smtClean="0"/>
              <a:t>:</a:t>
            </a:r>
            <a:r>
              <a:rPr kumimoji="1" lang="ja-JP" altLang="en-US" sz="2000" dirty="0" smtClean="0"/>
              <a:t> 誠意って寿司     の形をしてるって言いますよね</a:t>
            </a:r>
            <a:endParaRPr kumimoji="1" lang="en-US" altLang="ja-JP" sz="2000" dirty="0" smtClean="0"/>
          </a:p>
          <a:p>
            <a:r>
              <a:rPr kumimoji="1" lang="ja-JP" altLang="en-US" sz="2000" dirty="0" smtClean="0"/>
              <a:t>置き換え型</a:t>
            </a:r>
            <a:r>
              <a:rPr kumimoji="1" lang="en-US" altLang="ja-JP" sz="2000" dirty="0" smtClean="0"/>
              <a:t>:</a:t>
            </a:r>
            <a:r>
              <a:rPr kumimoji="1" lang="ja-JP" altLang="en-US" sz="2000" dirty="0" smtClean="0"/>
              <a:t>        が飲みたい</a:t>
            </a:r>
            <a:endParaRPr kumimoji="1" lang="en-US" altLang="ja-JP" sz="2000" dirty="0" smtClean="0"/>
          </a:p>
          <a:p>
            <a:r>
              <a:rPr kumimoji="1" lang="ja-JP" altLang="en-US" sz="2000" dirty="0" smtClean="0"/>
              <a:t>絵面連想型</a:t>
            </a:r>
            <a:r>
              <a:rPr kumimoji="1" lang="en-US" altLang="ja-JP" sz="2000" dirty="0" smtClean="0"/>
              <a:t>:</a:t>
            </a:r>
            <a:r>
              <a:rPr kumimoji="1" lang="ja-JP" altLang="en-US" sz="2000" dirty="0" smtClean="0"/>
              <a:t>        が上陸して風が強いから電車止まるかも</a:t>
            </a:r>
            <a:endParaRPr kumimoji="1" lang="ja-JP" altLang="en-US" sz="2000" dirty="0"/>
          </a:p>
        </p:txBody>
      </p:sp>
      <p:sp>
        <p:nvSpPr>
          <p:cNvPr id="4" name="タイトル 3"/>
          <p:cNvSpPr>
            <a:spLocks noGrp="1"/>
          </p:cNvSpPr>
          <p:nvPr>
            <p:ph type="title"/>
          </p:nvPr>
        </p:nvSpPr>
        <p:spPr/>
        <p:txBody>
          <a:bodyPr/>
          <a:lstStyle/>
          <a:p>
            <a:r>
              <a:rPr kumimoji="1" lang="ja-JP" altLang="en-US" dirty="0" smtClean="0"/>
              <a:t>絵文字問題</a:t>
            </a:r>
            <a:endParaRPr kumimoji="1" lang="ja-JP" altLang="en-US" dirty="0"/>
          </a:p>
        </p:txBody>
      </p:sp>
      <p:sp>
        <p:nvSpPr>
          <p:cNvPr id="5" name="AutoShape 2" descr="「絵文字」の画像検索結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 name="図 6"/>
          <p:cNvPicPr>
            <a:picLocks noChangeAspect="1"/>
          </p:cNvPicPr>
          <p:nvPr/>
        </p:nvPicPr>
        <p:blipFill>
          <a:blip r:embed="rId2"/>
          <a:stretch>
            <a:fillRect/>
          </a:stretch>
        </p:blipFill>
        <p:spPr>
          <a:xfrm>
            <a:off x="5602309" y="2263460"/>
            <a:ext cx="253285" cy="253285"/>
          </a:xfrm>
          <a:prstGeom prst="rect">
            <a:avLst/>
          </a:prstGeom>
        </p:spPr>
      </p:pic>
      <p:pic>
        <p:nvPicPr>
          <p:cNvPr id="2054" name="Picture 6" descr="「絵文字 寿司」の画像検索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7794" y="2653361"/>
            <a:ext cx="244385" cy="244385"/>
          </a:xfrm>
          <a:prstGeom prst="rect">
            <a:avLst/>
          </a:prstGeom>
          <a:noFill/>
          <a:extLst>
            <a:ext uri="{909E8E84-426E-40DD-AFC4-6F175D3DCCD1}">
              <a14:hiddenFill xmlns:a14="http://schemas.microsoft.com/office/drawing/2010/main">
                <a:solidFill>
                  <a:srgbClr val="FFFFFF"/>
                </a:solidFill>
              </a14:hiddenFill>
            </a:ext>
          </a:extLst>
        </p:spPr>
      </p:pic>
      <p:pic>
        <p:nvPicPr>
          <p:cNvPr id="10" name="図 9"/>
          <p:cNvPicPr>
            <a:picLocks noChangeAspect="1"/>
          </p:cNvPicPr>
          <p:nvPr/>
        </p:nvPicPr>
        <p:blipFill>
          <a:blip r:embed="rId4"/>
          <a:stretch>
            <a:fillRect/>
          </a:stretch>
        </p:blipFill>
        <p:spPr>
          <a:xfrm>
            <a:off x="2306124" y="2993264"/>
            <a:ext cx="346925" cy="380937"/>
          </a:xfrm>
          <a:prstGeom prst="rect">
            <a:avLst/>
          </a:prstGeom>
        </p:spPr>
      </p:pic>
      <p:pic>
        <p:nvPicPr>
          <p:cNvPr id="2060" name="Picture 12" descr="20140723110848"/>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954" r="38046"/>
          <a:stretch/>
        </p:blipFill>
        <p:spPr bwMode="auto">
          <a:xfrm>
            <a:off x="2282037" y="3366551"/>
            <a:ext cx="371012" cy="41223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2653049" y="3869512"/>
            <a:ext cx="3451538" cy="489149"/>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台風なのに時計周り！！</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pic>
        <p:nvPicPr>
          <p:cNvPr id="8" name="図 7" descr="画面の領域"/>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982" y="4489161"/>
            <a:ext cx="8064036" cy="450665"/>
          </a:xfrm>
          <a:prstGeom prst="rect">
            <a:avLst/>
          </a:prstGeom>
          <a:ln>
            <a:solidFill>
              <a:schemeClr val="tx1"/>
            </a:solidFill>
          </a:ln>
        </p:spPr>
      </p:pic>
      <p:sp>
        <p:nvSpPr>
          <p:cNvPr id="9" name="テキスト ボックス 8"/>
          <p:cNvSpPr txBox="1"/>
          <p:nvPr/>
        </p:nvSpPr>
        <p:spPr>
          <a:xfrm>
            <a:off x="4713600" y="4915148"/>
            <a:ext cx="3973200" cy="30777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altLang="ja-JP" sz="1400" dirty="0">
                <a:solidFill>
                  <a:srgbClr val="000000"/>
                </a:solidFill>
              </a:rPr>
              <a:t>http://unicode.org/emoji/charts/full-emoji-list.html</a:t>
            </a:r>
            <a:endParaRPr kumimoji="0" lang="ja-JP" altLang="en-US" sz="1400" b="0" i="0" u="none" strike="noStrike" cap="none" spc="0" normalizeH="0" baseline="0" dirty="0">
              <a:ln>
                <a:noFill/>
              </a:ln>
              <a:solidFill>
                <a:srgbClr val="000000"/>
              </a:solidFill>
              <a:effectLst/>
              <a:uFillTx/>
              <a:sym typeface="Avenir Roman"/>
            </a:endParaRPr>
          </a:p>
        </p:txBody>
      </p:sp>
    </p:spTree>
    <p:extLst>
      <p:ext uri="{BB962C8B-B14F-4D97-AF65-F5344CB8AC3E}">
        <p14:creationId xmlns:p14="http://schemas.microsoft.com/office/powerpoint/2010/main" val="28286252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12</a:t>
            </a:fld>
            <a:endParaRPr lang="ja-JP" altLang="en-US"/>
          </a:p>
        </p:txBody>
      </p:sp>
      <p:sp>
        <p:nvSpPr>
          <p:cNvPr id="3" name="コンテンツ プレースホルダー 2"/>
          <p:cNvSpPr>
            <a:spLocks noGrp="1"/>
          </p:cNvSpPr>
          <p:nvPr>
            <p:ph idx="1"/>
          </p:nvPr>
        </p:nvSpPr>
        <p:spPr/>
        <p:txBody>
          <a:bodyPr/>
          <a:lstStyle/>
          <a:p>
            <a:r>
              <a:rPr kumimoji="1" lang="en-US" altLang="ja-JP" dirty="0" smtClean="0"/>
              <a:t>-</a:t>
            </a:r>
            <a:r>
              <a:rPr kumimoji="1" lang="ja-JP" altLang="en-US" dirty="0" smtClean="0"/>
              <a:t>−</a:t>
            </a:r>
            <a:r>
              <a:rPr kumimoji="1" lang="en-US" altLang="ja-JP" dirty="0" smtClean="0"/>
              <a:t>—</a:t>
            </a:r>
            <a:r>
              <a:rPr kumimoji="1" lang="ja-JP" altLang="en-US" dirty="0" smtClean="0"/>
              <a:t>─━</a:t>
            </a:r>
            <a:r>
              <a:rPr kumimoji="1" lang="ja-JP" altLang="en-US" dirty="0" err="1" smtClean="0"/>
              <a:t>ー</a:t>
            </a:r>
            <a:r>
              <a:rPr kumimoji="1" lang="ja-JP" altLang="en-US" dirty="0" smtClean="0"/>
              <a:t>一</a:t>
            </a:r>
            <a:r>
              <a:rPr kumimoji="1" lang="en-US" altLang="ja-JP" dirty="0" smtClean="0"/>
              <a:t>(</a:t>
            </a:r>
            <a:r>
              <a:rPr kumimoji="1" lang="ja-JP" altLang="en-US" dirty="0" smtClean="0"/>
              <a:t>左からハイフン、マイナス、ダッシュ、罫線、太い罫線、長音、漢数字の</a:t>
            </a:r>
            <a:r>
              <a:rPr kumimoji="1" lang="en-US" altLang="ja-JP" dirty="0" smtClean="0"/>
              <a:t>1)</a:t>
            </a:r>
          </a:p>
          <a:p>
            <a:r>
              <a:rPr kumimoji="1" lang="ja-JP" altLang="en-US" dirty="0" smtClean="0"/>
              <a:t>タ夕、ケ</a:t>
            </a:r>
            <a:r>
              <a:rPr kumimoji="1" lang="ja-JP" altLang="en-US" dirty="0" err="1" smtClean="0"/>
              <a:t>ヶ</a:t>
            </a:r>
            <a:r>
              <a:rPr kumimoji="1" lang="ja-JP" altLang="en-US" dirty="0" smtClean="0"/>
              <a:t>、</a:t>
            </a:r>
            <a:r>
              <a:rPr kumimoji="1" lang="az-Cyrl-AZ" altLang="ja-JP" dirty="0" smtClean="0"/>
              <a:t>А</a:t>
            </a:r>
            <a:r>
              <a:rPr kumimoji="1" lang="en-US" altLang="ja-JP" dirty="0" smtClean="0"/>
              <a:t>A(</a:t>
            </a:r>
            <a:r>
              <a:rPr kumimoji="1" lang="ja-JP" altLang="en-US" dirty="0" smtClean="0"/>
              <a:t>左はキリル文字</a:t>
            </a:r>
            <a:r>
              <a:rPr kumimoji="1" lang="en-US" altLang="ja-JP" dirty="0" smtClean="0"/>
              <a:t>)</a:t>
            </a:r>
            <a:r>
              <a:rPr kumimoji="1" lang="ja-JP" altLang="en-US" dirty="0" err="1" smtClean="0"/>
              <a:t>、</a:t>
            </a:r>
            <a:r>
              <a:rPr lang="az-Cyrl-AZ" altLang="ja-JP" dirty="0"/>
              <a:t> </a:t>
            </a:r>
            <a:r>
              <a:rPr lang="az-Cyrl-AZ" altLang="ja-JP" dirty="0" smtClean="0"/>
              <a:t>ѹ</a:t>
            </a:r>
            <a:r>
              <a:rPr lang="en-US" altLang="ja-JP" dirty="0" smtClean="0"/>
              <a:t>oy(</a:t>
            </a:r>
            <a:r>
              <a:rPr lang="ja-JP" altLang="en-US" dirty="0" smtClean="0"/>
              <a:t>左はキリル文字</a:t>
            </a:r>
            <a:r>
              <a:rPr lang="en-US" altLang="ja-JP" dirty="0" smtClean="0"/>
              <a:t>(1</a:t>
            </a:r>
            <a:r>
              <a:rPr lang="ja-JP" altLang="en-US" dirty="0" smtClean="0"/>
              <a:t>字</a:t>
            </a:r>
            <a:r>
              <a:rPr lang="en-US" altLang="ja-JP" dirty="0" smtClean="0"/>
              <a:t>))</a:t>
            </a:r>
          </a:p>
          <a:p>
            <a:endParaRPr kumimoji="1" lang="en-US" altLang="ja-JP" dirty="0" smtClean="0"/>
          </a:p>
          <a:p>
            <a:endParaRPr kumimoji="1" lang="en-US" altLang="ja-JP" dirty="0" smtClean="0"/>
          </a:p>
          <a:p>
            <a:endParaRPr kumimoji="1" lang="en-US" altLang="ja-JP" dirty="0" smtClean="0"/>
          </a:p>
          <a:p>
            <a:r>
              <a:rPr kumimoji="1" lang="ja-JP" altLang="en-US" dirty="0" smtClean="0"/>
              <a:t>どういう時に起きる？</a:t>
            </a:r>
            <a:endParaRPr kumimoji="1" lang="en-US" altLang="ja-JP" dirty="0"/>
          </a:p>
          <a:p>
            <a:pPr lvl="1"/>
            <a:r>
              <a:rPr kumimoji="1" lang="ja-JP" altLang="en-US" dirty="0" smtClean="0"/>
              <a:t>ギャル字、スラング</a:t>
            </a:r>
            <a:endParaRPr kumimoji="1" lang="en-US" altLang="ja-JP" dirty="0" smtClean="0"/>
          </a:p>
          <a:p>
            <a:pPr lvl="1"/>
            <a:r>
              <a:rPr kumimoji="1" lang="ja-JP" altLang="en-US" dirty="0" smtClean="0"/>
              <a:t>検索避け </a:t>
            </a:r>
            <a:r>
              <a:rPr kumimoji="1" lang="en-US" altLang="ja-JP" dirty="0" smtClean="0"/>
              <a:t>(</a:t>
            </a:r>
            <a:r>
              <a:rPr kumimoji="1" lang="ja-JP" altLang="en-US" dirty="0" smtClean="0"/>
              <a:t>特許でヒドいらし</a:t>
            </a:r>
            <a:r>
              <a:rPr kumimoji="1" lang="ja-JP" altLang="en-US" dirty="0" err="1" smtClean="0"/>
              <a:t>い</a:t>
            </a:r>
            <a:r>
              <a:rPr kumimoji="1" lang="en-US" altLang="ja-JP" dirty="0" smtClean="0"/>
              <a:t>)</a:t>
            </a:r>
          </a:p>
          <a:p>
            <a:pPr lvl="1"/>
            <a:r>
              <a:rPr kumimoji="1" lang="en-US" altLang="ja-JP" dirty="0" smtClean="0"/>
              <a:t>OCR</a:t>
            </a:r>
            <a:r>
              <a:rPr kumimoji="1" lang="ja-JP" altLang="en-US" dirty="0" smtClean="0"/>
              <a:t>の誤りで生成される</a:t>
            </a:r>
            <a:r>
              <a:rPr kumimoji="1" lang="en-US" altLang="ja-JP" dirty="0" smtClean="0"/>
              <a:t/>
            </a:r>
            <a:br>
              <a:rPr kumimoji="1" lang="en-US" altLang="ja-JP" dirty="0" smtClean="0"/>
            </a:br>
            <a:endParaRPr kumimoji="1" lang="en-US" altLang="ja-JP" dirty="0"/>
          </a:p>
          <a:p>
            <a:endParaRPr kumimoji="1" lang="en-US" altLang="ja-JP" dirty="0" smtClean="0"/>
          </a:p>
          <a:p>
            <a:endParaRPr kumimoji="1" lang="ja-JP" altLang="en-US" dirty="0"/>
          </a:p>
        </p:txBody>
      </p:sp>
      <p:sp>
        <p:nvSpPr>
          <p:cNvPr id="4" name="タイトル 3"/>
          <p:cNvSpPr>
            <a:spLocks noGrp="1"/>
          </p:cNvSpPr>
          <p:nvPr>
            <p:ph type="title"/>
          </p:nvPr>
        </p:nvSpPr>
        <p:spPr/>
        <p:txBody>
          <a:bodyPr/>
          <a:lstStyle/>
          <a:p>
            <a:r>
              <a:rPr kumimoji="1" lang="ja-JP" altLang="en-US" dirty="0" smtClean="0"/>
              <a:t>見た目同じ字問題</a:t>
            </a:r>
            <a:endParaRPr kumimoji="1" lang="ja-JP" altLang="en-US" dirty="0"/>
          </a:p>
        </p:txBody>
      </p:sp>
      <p:sp>
        <p:nvSpPr>
          <p:cNvPr id="5" name="正方形/長方形 4"/>
          <p:cNvSpPr/>
          <p:nvPr/>
        </p:nvSpPr>
        <p:spPr>
          <a:xfrm>
            <a:off x="1368380" y="2762520"/>
            <a:ext cx="6407239" cy="1477323"/>
          </a:xfrm>
          <a:prstGeom prst="rect">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sym typeface="Avenir Roman"/>
              </a:rPr>
              <a:t>ハロ</a:t>
            </a:r>
            <a:r>
              <a:rPr kumimoji="1" lang="ja-JP" altLang="en-US" sz="1800" dirty="0"/>
              <a:t>ー</a:t>
            </a:r>
            <a:r>
              <a:rPr kumimoji="0" lang="en-US" altLang="ja-JP" sz="1800" b="0" i="0" u="none" strike="noStrike" cap="none" spc="0" normalizeH="0" baseline="0" dirty="0" smtClean="0">
                <a:ln>
                  <a:noFill/>
                </a:ln>
                <a:solidFill>
                  <a:srgbClr val="000000"/>
                </a:solidFill>
                <a:effectLst/>
                <a:uFillTx/>
                <a:sym typeface="Avenir Roman"/>
              </a:rPr>
              <a:t>!</a:t>
            </a:r>
            <a:r>
              <a:rPr kumimoji="0" lang="ja-JP" altLang="en-US" sz="1800" b="0" i="0" u="none" strike="noStrike" cap="none" spc="0" normalizeH="0" baseline="0" dirty="0" smtClean="0">
                <a:ln>
                  <a:noFill/>
                </a:ln>
                <a:solidFill>
                  <a:srgbClr val="000000"/>
                </a:solidFill>
                <a:effectLst/>
                <a:uFillTx/>
                <a:sym typeface="Avenir Roman"/>
              </a:rPr>
              <a:t>プロジェクトのモ一ニング娘。</a:t>
            </a:r>
            <a:r>
              <a:rPr kumimoji="0" lang="ja-JP" altLang="en-US" sz="1800" b="0" i="0" u="none" strike="noStrike" cap="none" spc="0" normalizeH="0" baseline="0" dirty="0" err="1" smtClean="0">
                <a:ln>
                  <a:noFill/>
                </a:ln>
                <a:solidFill>
                  <a:srgbClr val="000000"/>
                </a:solidFill>
                <a:effectLst/>
                <a:uFillTx/>
                <a:sym typeface="Avenir Roman"/>
              </a:rPr>
              <a:t>って</a:t>
            </a:r>
            <a:r>
              <a:rPr kumimoji="0" lang="ja-JP" altLang="en-US" sz="1800" b="0" i="0" u="none" strike="noStrike" cap="none" spc="0" normalizeH="0" baseline="0" dirty="0" smtClean="0">
                <a:ln>
                  <a:noFill/>
                </a:ln>
                <a:solidFill>
                  <a:srgbClr val="000000"/>
                </a:solidFill>
                <a:effectLst/>
                <a:uFillTx/>
                <a:sym typeface="Avenir Roman"/>
              </a:rPr>
              <a:t>今はツン</a:t>
            </a:r>
            <a:endParaRPr kumimoji="0" lang="en-US" altLang="ja-JP" sz="1800" b="0" i="0" u="none" strike="noStrike" cap="none" spc="0" normalizeH="0" baseline="0" dirty="0" smtClean="0">
              <a:ln>
                <a:noFill/>
              </a:ln>
              <a:solidFill>
                <a:srgbClr val="000000"/>
              </a:solidFill>
              <a:effectLst/>
              <a:uFillTx/>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sym typeface="Avenir Roman"/>
              </a:rPr>
              <a:t>ク♂がプロデュ</a:t>
            </a:r>
            <a:r>
              <a:rPr kumimoji="1" lang="ja-JP" altLang="en-US" sz="1800" dirty="0"/>
              <a:t>━</a:t>
            </a:r>
            <a:r>
              <a:rPr kumimoji="0" lang="ja-JP" altLang="en-US" sz="1800" b="0" i="0" u="none" strike="noStrike" cap="none" spc="0" normalizeH="0" baseline="0" dirty="0" err="1" smtClean="0">
                <a:ln>
                  <a:noFill/>
                </a:ln>
                <a:solidFill>
                  <a:srgbClr val="000000"/>
                </a:solidFill>
                <a:effectLst/>
                <a:uFillTx/>
                <a:sym typeface="Avenir Roman"/>
              </a:rPr>
              <a:t>スしてないって</a:t>
            </a:r>
            <a:r>
              <a:rPr kumimoji="0" lang="ja-JP" altLang="en-US" sz="1800" b="0" i="0" u="none" strike="noStrike" cap="none" spc="0" normalizeH="0" baseline="0" dirty="0" smtClean="0">
                <a:ln>
                  <a:noFill/>
                </a:ln>
                <a:solidFill>
                  <a:srgbClr val="000000"/>
                </a:solidFill>
                <a:effectLst/>
                <a:uFillTx/>
                <a:sym typeface="Avenir Roman"/>
              </a:rPr>
              <a:t>知ってた</a:t>
            </a:r>
            <a:r>
              <a:rPr kumimoji="0" lang="en-US" altLang="ja-JP" sz="1800" b="0" i="0" u="none" strike="noStrike" cap="none" spc="0" normalizeH="0" baseline="0" dirty="0" smtClean="0">
                <a:ln>
                  <a:noFill/>
                </a:ln>
                <a:solidFill>
                  <a:srgbClr val="000000"/>
                </a:solidFill>
                <a:effectLst/>
                <a:uFillTx/>
                <a:sym typeface="Avenir Roman"/>
              </a:rPr>
              <a:t>?2014</a:t>
            </a:r>
            <a:r>
              <a:rPr kumimoji="0" lang="ja-JP" altLang="en-US" sz="1800" b="0" i="0" u="none" strike="noStrike" cap="none" spc="0" normalizeH="0" baseline="0" dirty="0" smtClean="0">
                <a:ln>
                  <a:noFill/>
                </a:ln>
                <a:solidFill>
                  <a:srgbClr val="000000"/>
                </a:solidFill>
                <a:effectLst/>
                <a:uFillTx/>
                <a:sym typeface="Avenir Roman"/>
              </a:rPr>
              <a:t>年</a:t>
            </a:r>
            <a:endParaRPr kumimoji="0" lang="en-US" altLang="ja-JP" sz="1800" b="0" i="0" u="none" strike="noStrike" cap="none" spc="0" normalizeH="0" baseline="0" dirty="0" smtClean="0">
              <a:ln>
                <a:noFill/>
              </a:ln>
              <a:solidFill>
                <a:srgbClr val="000000"/>
              </a:solidFill>
              <a:effectLst/>
              <a:uFillTx/>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sym typeface="Avenir Roman"/>
              </a:rPr>
              <a:t>までだったんだって</a:t>
            </a:r>
            <a:endParaRPr kumimoji="0" lang="en-US" altLang="ja-JP" sz="1800" b="0" i="0" u="none" strike="noStrike" cap="none" spc="0" normalizeH="0" baseline="0" dirty="0" smtClean="0">
              <a:ln>
                <a:noFill/>
              </a:ln>
              <a:solidFill>
                <a:srgbClr val="000000"/>
              </a:solidFill>
              <a:effectLst/>
              <a:uFillTx/>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sym typeface="Avenir Roman"/>
              </a:rPr>
              <a:t>ところで最近話題の映画といえば、君の名は。当然皆さんも見ましたよね？</a:t>
            </a:r>
            <a:endParaRPr kumimoji="0" lang="ja-JP" altLang="en-US" sz="1800" b="0" i="0" u="none" strike="noStrike" cap="none" spc="0" normalizeH="0" baseline="0" dirty="0">
              <a:ln>
                <a:noFill/>
              </a:ln>
              <a:solidFill>
                <a:srgbClr val="000000"/>
              </a:solidFill>
              <a:effectLst/>
              <a:uFillTx/>
              <a:sym typeface="Avenir Roman"/>
            </a:endParaRPr>
          </a:p>
        </p:txBody>
      </p:sp>
    </p:spTree>
    <p:extLst>
      <p:ext uri="{BB962C8B-B14F-4D97-AF65-F5344CB8AC3E}">
        <p14:creationId xmlns:p14="http://schemas.microsoft.com/office/powerpoint/2010/main" val="36014063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13</a:t>
            </a:fld>
            <a:endParaRPr lang="ja-JP" altLang="en-US"/>
          </a:p>
        </p:txBody>
      </p:sp>
      <p:sp>
        <p:nvSpPr>
          <p:cNvPr id="3" name="コンテンツ プレースホルダー 2"/>
          <p:cNvSpPr>
            <a:spLocks noGrp="1"/>
          </p:cNvSpPr>
          <p:nvPr>
            <p:ph idx="1"/>
          </p:nvPr>
        </p:nvSpPr>
        <p:spPr/>
        <p:txBody>
          <a:bodyPr/>
          <a:lstStyle/>
          <a:p>
            <a:r>
              <a:rPr kumimoji="1" lang="ja-JP" altLang="en-US" dirty="0" smtClean="0"/>
              <a:t>色々な語義曖昧性解消の手法が提案されている</a:t>
            </a:r>
            <a:r>
              <a:rPr kumimoji="1" lang="en-US" altLang="ja-JP" dirty="0" smtClean="0"/>
              <a:t>……</a:t>
            </a:r>
            <a:r>
              <a:rPr kumimoji="1" lang="ja-JP" altLang="en-US" dirty="0" smtClean="0"/>
              <a:t>が、そもそも語義の定義が曖昧かつ連続的</a:t>
            </a:r>
            <a:endParaRPr kumimoji="1" lang="en-US" altLang="ja-JP" dirty="0" smtClean="0"/>
          </a:p>
          <a:p>
            <a:pPr lvl="1"/>
            <a:r>
              <a:rPr kumimoji="1" lang="ja-JP" altLang="en-US" dirty="0" smtClean="0"/>
              <a:t>全然意味が違う語</a:t>
            </a:r>
            <a:endParaRPr kumimoji="1" lang="en-US" altLang="ja-JP" dirty="0" smtClean="0"/>
          </a:p>
          <a:p>
            <a:pPr lvl="2"/>
            <a:r>
              <a:rPr kumimoji="1" lang="ja-JP" altLang="en-US" dirty="0" smtClean="0"/>
              <a:t>トラック </a:t>
            </a:r>
            <a:r>
              <a:rPr kumimoji="1" lang="en-US" altLang="ja-JP" dirty="0" smtClean="0"/>
              <a:t>(truck) </a:t>
            </a:r>
            <a:r>
              <a:rPr kumimoji="1" lang="en-US" altLang="ja-JP" dirty="0" smtClean="0">
                <a:sym typeface="Wingdings" panose="05000000000000000000" pitchFamily="2" charset="2"/>
              </a:rPr>
              <a:t> (track)</a:t>
            </a:r>
          </a:p>
          <a:p>
            <a:pPr lvl="2"/>
            <a:r>
              <a:rPr kumimoji="1" lang="ja-JP" altLang="en-US" dirty="0" smtClean="0"/>
              <a:t>マック </a:t>
            </a:r>
            <a:r>
              <a:rPr kumimoji="1" lang="en-US" altLang="ja-JP" dirty="0" smtClean="0"/>
              <a:t>(</a:t>
            </a:r>
            <a:r>
              <a:rPr kumimoji="1" lang="ja-JP" altLang="en-US" dirty="0" smtClean="0"/>
              <a:t>マッキントッシュ</a:t>
            </a:r>
            <a:r>
              <a:rPr kumimoji="1" lang="en-US" altLang="ja-JP" dirty="0" smtClean="0"/>
              <a:t>)</a:t>
            </a:r>
            <a:r>
              <a:rPr kumimoji="1" lang="ja-JP" altLang="en-US" dirty="0" smtClean="0"/>
              <a:t> </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 </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マクドナルド</a:t>
            </a:r>
            <a:r>
              <a:rPr kumimoji="1" lang="en-US" altLang="ja-JP" dirty="0" smtClean="0">
                <a:sym typeface="Wingdings" panose="05000000000000000000" pitchFamily="2" charset="2"/>
              </a:rPr>
              <a:t>)</a:t>
            </a:r>
          </a:p>
          <a:p>
            <a:pPr lvl="1"/>
            <a:r>
              <a:rPr kumimoji="1" lang="ja-JP" altLang="en-US" dirty="0" smtClean="0"/>
              <a:t>派生だけど、語義として完全に分かれてしまった語</a:t>
            </a:r>
            <a:endParaRPr kumimoji="1" lang="en-US" altLang="ja-JP" dirty="0" smtClean="0"/>
          </a:p>
          <a:p>
            <a:pPr lvl="2"/>
            <a:r>
              <a:rPr kumimoji="1" lang="ja-JP" altLang="en-US" dirty="0" smtClean="0"/>
              <a:t>マウス </a:t>
            </a:r>
            <a:r>
              <a:rPr kumimoji="1" lang="en-US" altLang="ja-JP" dirty="0" smtClean="0"/>
              <a:t>(</a:t>
            </a:r>
            <a:r>
              <a:rPr kumimoji="1" lang="ja-JP" altLang="en-US" dirty="0" smtClean="0"/>
              <a:t>鼠</a:t>
            </a:r>
            <a:r>
              <a:rPr kumimoji="1" lang="en-US" altLang="ja-JP" dirty="0" smtClean="0"/>
              <a:t>)</a:t>
            </a:r>
            <a:r>
              <a:rPr kumimoji="1" lang="ja-JP" altLang="en-US" dirty="0" smtClean="0"/>
              <a:t> </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 </a:t>
            </a:r>
            <a:r>
              <a:rPr kumimoji="1" lang="en-US" altLang="ja-JP" dirty="0" smtClean="0">
                <a:sym typeface="Wingdings" panose="05000000000000000000" pitchFamily="2" charset="2"/>
              </a:rPr>
              <a:t>(PC</a:t>
            </a:r>
            <a:r>
              <a:rPr kumimoji="1" lang="ja-JP" altLang="en-US" dirty="0" smtClean="0">
                <a:sym typeface="Wingdings" panose="05000000000000000000" pitchFamily="2" charset="2"/>
              </a:rPr>
              <a:t>機器</a:t>
            </a:r>
            <a:r>
              <a:rPr kumimoji="1" lang="en-US" altLang="ja-JP" dirty="0" smtClean="0">
                <a:sym typeface="Wingdings" panose="05000000000000000000" pitchFamily="2" charset="2"/>
              </a:rPr>
              <a:t>)</a:t>
            </a:r>
          </a:p>
          <a:p>
            <a:pPr lvl="1"/>
            <a:r>
              <a:rPr kumimoji="1" lang="ja-JP" altLang="en-US" dirty="0" smtClean="0"/>
              <a:t>語義が分かれきっていない語</a:t>
            </a:r>
            <a:r>
              <a:rPr kumimoji="1" lang="en-US" altLang="ja-JP" dirty="0" smtClean="0"/>
              <a:t>(</a:t>
            </a:r>
            <a:r>
              <a:rPr kumimoji="1" lang="ja-JP" altLang="en-US" dirty="0" smtClean="0"/>
              <a:t>辞書では「転じて</a:t>
            </a:r>
            <a:r>
              <a:rPr kumimoji="1" lang="en-US" altLang="ja-JP" dirty="0" smtClean="0"/>
              <a:t>…</a:t>
            </a:r>
            <a:r>
              <a:rPr kumimoji="1" lang="ja-JP" altLang="en-US" dirty="0" smtClean="0"/>
              <a:t>」書かれていたりする</a:t>
            </a:r>
            <a:r>
              <a:rPr kumimoji="1" lang="en-US" altLang="ja-JP" dirty="0" smtClean="0"/>
              <a:t>)</a:t>
            </a:r>
          </a:p>
          <a:p>
            <a:pPr lvl="2"/>
            <a:r>
              <a:rPr kumimoji="1" lang="ja-JP" altLang="en-US" dirty="0" smtClean="0"/>
              <a:t>ごはん </a:t>
            </a:r>
            <a:r>
              <a:rPr kumimoji="1" lang="en-US" altLang="ja-JP" dirty="0" smtClean="0"/>
              <a:t>(</a:t>
            </a:r>
            <a:r>
              <a:rPr kumimoji="1" lang="ja-JP" altLang="en-US" dirty="0" smtClean="0"/>
              <a:t>食事</a:t>
            </a:r>
            <a:r>
              <a:rPr kumimoji="1" lang="en-US" altLang="ja-JP" dirty="0" smtClean="0"/>
              <a:t>)</a:t>
            </a:r>
            <a:r>
              <a:rPr kumimoji="1" lang="ja-JP" altLang="en-US" dirty="0" smtClean="0"/>
              <a:t> </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 </a:t>
            </a:r>
            <a:r>
              <a:rPr kumimoji="1" lang="en-US" altLang="ja-JP" dirty="0" smtClean="0">
                <a:sym typeface="Wingdings" panose="05000000000000000000" pitchFamily="2" charset="2"/>
              </a:rPr>
              <a:t>(</a:t>
            </a:r>
            <a:r>
              <a:rPr kumimoji="1" lang="ja-JP" altLang="en-US" dirty="0" smtClean="0">
                <a:sym typeface="Wingdings" panose="05000000000000000000" pitchFamily="2" charset="2"/>
              </a:rPr>
              <a:t>白米</a:t>
            </a:r>
            <a:r>
              <a:rPr kumimoji="1" lang="en-US" altLang="ja-JP" dirty="0" smtClean="0">
                <a:sym typeface="Wingdings" panose="05000000000000000000" pitchFamily="2" charset="2"/>
              </a:rPr>
              <a:t>)</a:t>
            </a:r>
          </a:p>
          <a:p>
            <a:pPr lvl="1"/>
            <a:r>
              <a:rPr kumimoji="1" lang="ja-JP" altLang="en-US" dirty="0" smtClean="0">
                <a:sym typeface="Wingdings" panose="05000000000000000000" pitchFamily="2" charset="2"/>
              </a:rPr>
              <a:t>文脈で意味が全然変わってしまう言葉</a:t>
            </a:r>
            <a:endParaRPr kumimoji="1" lang="en-US" altLang="ja-JP" dirty="0" smtClean="0">
              <a:sym typeface="Wingdings" panose="05000000000000000000" pitchFamily="2" charset="2"/>
            </a:endParaRPr>
          </a:p>
          <a:p>
            <a:pPr lvl="2"/>
            <a:r>
              <a:rPr kumimoji="1" lang="ja-JP" altLang="en-US" dirty="0" smtClean="0">
                <a:sym typeface="Wingdings" panose="05000000000000000000" pitchFamily="2" charset="2"/>
              </a:rPr>
              <a:t>ヤバい、ハマる</a:t>
            </a:r>
            <a:endParaRPr kumimoji="1" lang="en-US" altLang="ja-JP" dirty="0" smtClean="0">
              <a:sym typeface="Wingdings" panose="05000000000000000000" pitchFamily="2" charset="2"/>
            </a:endParaRPr>
          </a:p>
          <a:p>
            <a:pPr lvl="1"/>
            <a:endParaRPr kumimoji="1" lang="en-US" altLang="ja-JP" dirty="0" smtClean="0"/>
          </a:p>
          <a:p>
            <a:pPr lvl="2"/>
            <a:endParaRPr kumimoji="1" lang="ja-JP" altLang="en-US" dirty="0"/>
          </a:p>
        </p:txBody>
      </p:sp>
      <p:sp>
        <p:nvSpPr>
          <p:cNvPr id="4" name="タイトル 3"/>
          <p:cNvSpPr>
            <a:spLocks noGrp="1"/>
          </p:cNvSpPr>
          <p:nvPr>
            <p:ph type="title"/>
          </p:nvPr>
        </p:nvSpPr>
        <p:spPr/>
        <p:txBody>
          <a:bodyPr/>
          <a:lstStyle/>
          <a:p>
            <a:r>
              <a:rPr kumimoji="1" lang="ja-JP" altLang="en-US" dirty="0" smtClean="0"/>
              <a:t>多義語問題</a:t>
            </a:r>
            <a:endParaRPr kumimoji="1" lang="ja-JP" altLang="en-US" dirty="0"/>
          </a:p>
        </p:txBody>
      </p:sp>
    </p:spTree>
    <p:extLst>
      <p:ext uri="{BB962C8B-B14F-4D97-AF65-F5344CB8AC3E}">
        <p14:creationId xmlns:p14="http://schemas.microsoft.com/office/powerpoint/2010/main" val="230132232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14</a:t>
            </a:fld>
            <a:endParaRPr lang="ja-JP" altLang="en-US"/>
          </a:p>
        </p:txBody>
      </p:sp>
      <p:pic>
        <p:nvPicPr>
          <p:cNvPr id="18" name="コンテンツ プレースホルダー 17" descr="画面の領域"/>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2511" y="5118810"/>
            <a:ext cx="3228199" cy="1145812"/>
          </a:xfrm>
          <a:ln>
            <a:solidFill>
              <a:schemeClr val="tx1"/>
            </a:solidFill>
          </a:ln>
        </p:spPr>
      </p:pic>
      <p:sp>
        <p:nvSpPr>
          <p:cNvPr id="4" name="タイトル 3"/>
          <p:cNvSpPr>
            <a:spLocks noGrp="1"/>
          </p:cNvSpPr>
          <p:nvPr>
            <p:ph type="title"/>
          </p:nvPr>
        </p:nvSpPr>
        <p:spPr/>
        <p:txBody>
          <a:bodyPr/>
          <a:lstStyle/>
          <a:p>
            <a:r>
              <a:rPr kumimoji="1" lang="ja-JP" altLang="en-US" dirty="0" smtClean="0"/>
              <a:t>とあるペンタブのマニュアル</a:t>
            </a:r>
            <a:endParaRPr kumimoji="1" lang="ja-JP" altLang="en-US" dirty="0"/>
          </a:p>
        </p:txBody>
      </p:sp>
      <p:pic>
        <p:nvPicPr>
          <p:cNvPr id="5" name="図 4"/>
          <p:cNvPicPr>
            <a:picLocks noChangeAspect="1"/>
          </p:cNvPicPr>
          <p:nvPr/>
        </p:nvPicPr>
        <p:blipFill>
          <a:blip r:embed="rId3"/>
          <a:stretch>
            <a:fillRect/>
          </a:stretch>
        </p:blipFill>
        <p:spPr>
          <a:xfrm>
            <a:off x="457200" y="836612"/>
            <a:ext cx="8229600" cy="1809175"/>
          </a:xfrm>
          <a:prstGeom prst="rect">
            <a:avLst/>
          </a:prstGeom>
        </p:spPr>
      </p:pic>
      <p:cxnSp>
        <p:nvCxnSpPr>
          <p:cNvPr id="7" name="直線コネクタ 6"/>
          <p:cNvCxnSpPr/>
          <p:nvPr/>
        </p:nvCxnSpPr>
        <p:spPr>
          <a:xfrm>
            <a:off x="3354946" y="1790163"/>
            <a:ext cx="1474631" cy="0"/>
          </a:xfrm>
          <a:prstGeom prst="lin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cxnSp>
      <p:sp>
        <p:nvSpPr>
          <p:cNvPr id="10" name="角丸四角形 9"/>
          <p:cNvSpPr/>
          <p:nvPr/>
        </p:nvSpPr>
        <p:spPr>
          <a:xfrm>
            <a:off x="3580327" y="1860998"/>
            <a:ext cx="1300766" cy="457199"/>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chemeClr val="bg1"/>
                </a:solidFill>
                <a:effectLst/>
                <a:uFillTx/>
                <a:latin typeface="+mj-lt"/>
                <a:ea typeface="+mj-ea"/>
                <a:cs typeface="+mj-cs"/>
                <a:sym typeface="Avenir Roman"/>
              </a:rPr>
              <a:t>何これ？</a:t>
            </a:r>
            <a:endParaRPr kumimoji="0" lang="ja-JP" altLang="en-US" sz="2400" b="0" i="0" u="none" strike="noStrike" cap="none" spc="0" normalizeH="0" baseline="0" dirty="0">
              <a:ln>
                <a:noFill/>
              </a:ln>
              <a:solidFill>
                <a:schemeClr val="bg1"/>
              </a:solidFill>
              <a:effectLst/>
              <a:uFillTx/>
              <a:latin typeface="+mj-lt"/>
              <a:ea typeface="+mj-ea"/>
              <a:cs typeface="+mj-cs"/>
              <a:sym typeface="Avenir Roman"/>
            </a:endParaRPr>
          </a:p>
        </p:txBody>
      </p:sp>
      <p:pic>
        <p:nvPicPr>
          <p:cNvPr id="11" name="図 10"/>
          <p:cNvPicPr>
            <a:picLocks noChangeAspect="1"/>
          </p:cNvPicPr>
          <p:nvPr/>
        </p:nvPicPr>
        <p:blipFill>
          <a:blip r:embed="rId4"/>
          <a:stretch>
            <a:fillRect/>
          </a:stretch>
        </p:blipFill>
        <p:spPr>
          <a:xfrm>
            <a:off x="457200" y="2946150"/>
            <a:ext cx="8229600" cy="429144"/>
          </a:xfrm>
          <a:prstGeom prst="rect">
            <a:avLst/>
          </a:prstGeom>
        </p:spPr>
      </p:pic>
      <p:cxnSp>
        <p:nvCxnSpPr>
          <p:cNvPr id="12" name="直線コネクタ 11"/>
          <p:cNvCxnSpPr/>
          <p:nvPr/>
        </p:nvCxnSpPr>
        <p:spPr>
          <a:xfrm>
            <a:off x="3580327" y="3334511"/>
            <a:ext cx="946597" cy="0"/>
          </a:xfrm>
          <a:prstGeom prst="lin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cxnSp>
      <p:pic>
        <p:nvPicPr>
          <p:cNvPr id="14" name="図 13"/>
          <p:cNvPicPr>
            <a:picLocks noChangeAspect="1"/>
          </p:cNvPicPr>
          <p:nvPr/>
        </p:nvPicPr>
        <p:blipFill>
          <a:blip r:embed="rId5"/>
          <a:stretch>
            <a:fillRect/>
          </a:stretch>
        </p:blipFill>
        <p:spPr>
          <a:xfrm>
            <a:off x="3496618" y="3434874"/>
            <a:ext cx="1297404" cy="1259028"/>
          </a:xfrm>
          <a:prstGeom prst="rect">
            <a:avLst/>
          </a:prstGeom>
        </p:spPr>
      </p:pic>
      <p:sp>
        <p:nvSpPr>
          <p:cNvPr id="15" name="円/楕円 14"/>
          <p:cNvSpPr/>
          <p:nvPr/>
        </p:nvSpPr>
        <p:spPr>
          <a:xfrm rot="1908332">
            <a:off x="3625407" y="3809218"/>
            <a:ext cx="798490" cy="302653"/>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pic>
        <p:nvPicPr>
          <p:cNvPr id="16" name="図 15"/>
          <p:cNvPicPr>
            <a:picLocks noChangeAspect="1"/>
          </p:cNvPicPr>
          <p:nvPr/>
        </p:nvPicPr>
        <p:blipFill>
          <a:blip r:embed="rId6"/>
          <a:stretch>
            <a:fillRect/>
          </a:stretch>
        </p:blipFill>
        <p:spPr>
          <a:xfrm>
            <a:off x="6311886" y="3469129"/>
            <a:ext cx="1254274" cy="1286746"/>
          </a:xfrm>
          <a:prstGeom prst="rect">
            <a:avLst/>
          </a:prstGeom>
        </p:spPr>
      </p:pic>
      <p:sp>
        <p:nvSpPr>
          <p:cNvPr id="17" name="円/楕円 16"/>
          <p:cNvSpPr/>
          <p:nvPr/>
        </p:nvSpPr>
        <p:spPr>
          <a:xfrm rot="1908332">
            <a:off x="6427616" y="3840788"/>
            <a:ext cx="798490" cy="363670"/>
          </a:xfrm>
          <a:prstGeom prst="ellips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Tree>
    <p:extLst>
      <p:ext uri="{BB962C8B-B14F-4D97-AF65-F5344CB8AC3E}">
        <p14:creationId xmlns:p14="http://schemas.microsoft.com/office/powerpoint/2010/main" val="10152231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15</a:t>
            </a:fld>
            <a:endParaRPr lang="ja-JP" altLang="en-US"/>
          </a:p>
        </p:txBody>
      </p:sp>
      <p:pic>
        <p:nvPicPr>
          <p:cNvPr id="5" name="コンテンツ プレースホルダー 4" descr="画面の領域"/>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13" y="968941"/>
            <a:ext cx="4468147" cy="2740174"/>
          </a:xfrm>
        </p:spPr>
      </p:pic>
      <p:sp>
        <p:nvSpPr>
          <p:cNvPr id="4" name="タイトル 3"/>
          <p:cNvSpPr>
            <a:spLocks noGrp="1"/>
          </p:cNvSpPr>
          <p:nvPr>
            <p:ph type="title"/>
          </p:nvPr>
        </p:nvSpPr>
        <p:spPr/>
        <p:txBody>
          <a:bodyPr/>
          <a:lstStyle/>
          <a:p>
            <a:r>
              <a:rPr kumimoji="1" lang="ja-JP" altLang="en-US" dirty="0" smtClean="0"/>
              <a:t>意味が真逆になってしまった例</a:t>
            </a:r>
            <a:endParaRPr kumimoji="1" lang="ja-JP" altLang="en-US" dirty="0"/>
          </a:p>
        </p:txBody>
      </p:sp>
      <p:sp>
        <p:nvSpPr>
          <p:cNvPr id="6" name="正方形/長方形 5"/>
          <p:cNvSpPr/>
          <p:nvPr/>
        </p:nvSpPr>
        <p:spPr>
          <a:xfrm>
            <a:off x="4700789" y="1023869"/>
            <a:ext cx="4185634" cy="5370491"/>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en-US" altLang="ja-JP" sz="1600" dirty="0" err="1" smtClean="0">
                <a:solidFill>
                  <a:srgbClr val="000000"/>
                </a:solidFill>
              </a:rPr>
              <a:t>Takashipom</a:t>
            </a:r>
            <a:r>
              <a:rPr lang="ja-JP" altLang="en-US" sz="1600" dirty="0" smtClean="0">
                <a:solidFill>
                  <a:srgbClr val="000000"/>
                </a:solidFill>
              </a:rPr>
              <a:t> </a:t>
            </a:r>
            <a:r>
              <a:rPr lang="en-US" altLang="ja-JP" sz="1600" dirty="0" smtClean="0">
                <a:solidFill>
                  <a:srgbClr val="000000"/>
                </a:solidFill>
              </a:rPr>
              <a:t>Please </a:t>
            </a:r>
            <a:r>
              <a:rPr lang="en-US" altLang="ja-JP" sz="1600" dirty="0">
                <a:solidFill>
                  <a:srgbClr val="000000"/>
                </a:solidFill>
              </a:rPr>
              <a:t>take a look at this image. When I saw the post of this amazingly cool LV x Supreme collaboration bag that was released yesterday (I want one!), I wrote “</a:t>
            </a:r>
            <a:r>
              <a:rPr lang="en-US" altLang="ja-JP" dirty="0">
                <a:solidFill>
                  <a:srgbClr val="FF0000"/>
                </a:solidFill>
              </a:rPr>
              <a:t>KOREWA YABAI!” in Japanese</a:t>
            </a:r>
            <a:r>
              <a:rPr lang="en-US" altLang="ja-JP" sz="1600" dirty="0">
                <a:solidFill>
                  <a:srgbClr val="000000"/>
                </a:solidFill>
              </a:rPr>
              <a:t>. I just found out that my comment had been </a:t>
            </a:r>
            <a:r>
              <a:rPr lang="en-US" altLang="ja-JP" dirty="0">
                <a:solidFill>
                  <a:srgbClr val="FF0000"/>
                </a:solidFill>
              </a:rPr>
              <a:t>auto-translated as “This isn’t good!” </a:t>
            </a:r>
            <a:r>
              <a:rPr lang="en-US" altLang="ja-JP" sz="1600" dirty="0">
                <a:solidFill>
                  <a:srgbClr val="000000"/>
                </a:solidFill>
              </a:rPr>
              <a:t>for those reading in English through translation. It has apparently been circulating and creating a buzz, spreading the rumor in Paris that Murakami is negative toward this collaboration. “</a:t>
            </a:r>
            <a:r>
              <a:rPr lang="en-US" altLang="ja-JP" sz="1600" dirty="0" err="1">
                <a:solidFill>
                  <a:srgbClr val="000000"/>
                </a:solidFill>
              </a:rPr>
              <a:t>Korewa</a:t>
            </a:r>
            <a:r>
              <a:rPr lang="en-US" altLang="ja-JP" sz="1600" dirty="0">
                <a:solidFill>
                  <a:srgbClr val="000000"/>
                </a:solidFill>
              </a:rPr>
              <a:t>” is in fact “this is,” but “</a:t>
            </a:r>
            <a:r>
              <a:rPr lang="en-US" altLang="ja-JP" sz="1600" dirty="0" err="1">
                <a:solidFill>
                  <a:srgbClr val="000000"/>
                </a:solidFill>
              </a:rPr>
              <a:t>yabai</a:t>
            </a:r>
            <a:r>
              <a:rPr lang="en-US" altLang="ja-JP" sz="1600" dirty="0">
                <a:solidFill>
                  <a:srgbClr val="000000"/>
                </a:solidFill>
              </a:rPr>
              <a:t>” in this context means “</a:t>
            </a:r>
            <a:r>
              <a:rPr lang="en-US" altLang="ja-JP" dirty="0">
                <a:solidFill>
                  <a:srgbClr val="FF0000"/>
                </a:solidFill>
              </a:rPr>
              <a:t>COOL!</a:t>
            </a:r>
            <a:r>
              <a:rPr lang="en-US" altLang="ja-JP" sz="1600" dirty="0">
                <a:solidFill>
                  <a:srgbClr val="000000"/>
                </a:solidFill>
              </a:rPr>
              <a:t>”―it’s the word that we use for an ultimate positive reaction. So the translation gave my comment a complete opposite meaning. Sigh… The inferior technology cause such a grave misunderstanding that I almost ruined my good relationships. Thank you for bringing this to my attention, </a:t>
            </a:r>
            <a:r>
              <a:rPr lang="en-US" altLang="ja-JP" sz="1600" dirty="0" err="1">
                <a:solidFill>
                  <a:srgbClr val="000000"/>
                </a:solidFill>
              </a:rPr>
              <a:t>Loic</a:t>
            </a:r>
            <a:r>
              <a:rPr lang="en-US" altLang="ja-JP" sz="1600" dirty="0">
                <a:solidFill>
                  <a:srgbClr val="000000"/>
                </a:solidFill>
              </a:rPr>
              <a:t>! @</a:t>
            </a:r>
            <a:r>
              <a:rPr lang="en-US" altLang="ja-JP" sz="1600" dirty="0" err="1">
                <a:solidFill>
                  <a:srgbClr val="000000"/>
                </a:solidFill>
              </a:rPr>
              <a:t>places_and_spaces</a:t>
            </a:r>
            <a:endParaRPr lang="en-US" altLang="ja-JP" sz="1600" dirty="0">
              <a:solidFill>
                <a:srgbClr val="000000"/>
              </a:solidFill>
            </a:endParaRPr>
          </a:p>
        </p:txBody>
      </p:sp>
    </p:spTree>
    <p:extLst>
      <p:ext uri="{BB962C8B-B14F-4D97-AF65-F5344CB8AC3E}">
        <p14:creationId xmlns:p14="http://schemas.microsoft.com/office/powerpoint/2010/main" val="3465027754"/>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16</a:t>
            </a:fld>
            <a:endParaRPr lang="ja-JP" altLang="en-US"/>
          </a:p>
        </p:txBody>
      </p:sp>
      <p:pic>
        <p:nvPicPr>
          <p:cNvPr id="6" name="コンテンツ プレースホルダー 5" descr="画面の領域"/>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r="69484"/>
          <a:stretch/>
        </p:blipFill>
        <p:spPr>
          <a:xfrm>
            <a:off x="309094" y="3143166"/>
            <a:ext cx="5612123" cy="3248254"/>
          </a:xfrm>
        </p:spPr>
      </p:pic>
      <p:sp>
        <p:nvSpPr>
          <p:cNvPr id="4" name="タイトル 3"/>
          <p:cNvSpPr>
            <a:spLocks noGrp="1"/>
          </p:cNvSpPr>
          <p:nvPr>
            <p:ph type="title"/>
          </p:nvPr>
        </p:nvSpPr>
        <p:spPr/>
        <p:txBody>
          <a:bodyPr/>
          <a:lstStyle/>
          <a:p>
            <a:endParaRPr kumimoji="1" lang="ja-JP" altLang="en-US" dirty="0"/>
          </a:p>
        </p:txBody>
      </p:sp>
      <p:pic>
        <p:nvPicPr>
          <p:cNvPr id="7" name="コンテンツ プレースホルダー 5" descr="画面の領域"/>
          <p:cNvPicPr>
            <a:picLocks noChangeAspect="1"/>
          </p:cNvPicPr>
          <p:nvPr/>
        </p:nvPicPr>
        <p:blipFill rotWithShape="1">
          <a:blip r:embed="rId2" cstate="print">
            <a:extLst>
              <a:ext uri="{28A0092B-C50C-407E-A947-70E740481C1C}">
                <a14:useLocalDpi xmlns:a14="http://schemas.microsoft.com/office/drawing/2010/main" val="0"/>
              </a:ext>
            </a:extLst>
          </a:blip>
          <a:srcRect l="49844" r="26291"/>
          <a:stretch/>
        </p:blipFill>
        <p:spPr>
          <a:xfrm>
            <a:off x="4340180" y="3143165"/>
            <a:ext cx="4388970" cy="3248254"/>
          </a:xfrm>
          <a:prstGeom prst="rect">
            <a:avLst/>
          </a:prstGeom>
        </p:spPr>
      </p:pic>
      <p:pic>
        <p:nvPicPr>
          <p:cNvPr id="3" name="図 2"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7015" y="584522"/>
            <a:ext cx="5792008" cy="2391109"/>
          </a:xfrm>
          <a:prstGeom prst="rect">
            <a:avLst/>
          </a:prstGeom>
          <a:ln>
            <a:solidFill>
              <a:schemeClr val="tx1"/>
            </a:solidFill>
          </a:ln>
        </p:spPr>
      </p:pic>
    </p:spTree>
    <p:extLst>
      <p:ext uri="{BB962C8B-B14F-4D97-AF65-F5344CB8AC3E}">
        <p14:creationId xmlns:p14="http://schemas.microsoft.com/office/powerpoint/2010/main" val="416563193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17</a:t>
            </a:fld>
            <a:endParaRPr lang="ja-JP" altLang="en-US"/>
          </a:p>
        </p:txBody>
      </p:sp>
      <p:sp>
        <p:nvSpPr>
          <p:cNvPr id="3" name="コンテンツ プレースホルダー 2"/>
          <p:cNvSpPr>
            <a:spLocks noGrp="1"/>
          </p:cNvSpPr>
          <p:nvPr>
            <p:ph idx="1"/>
          </p:nvPr>
        </p:nvSpPr>
        <p:spPr/>
        <p:txBody>
          <a:bodyPr/>
          <a:lstStyle/>
          <a:p>
            <a:r>
              <a:rPr kumimoji="1" lang="ja-JP" altLang="en-US" dirty="0" smtClean="0"/>
              <a:t>国語辞書の見出しを使う</a:t>
            </a:r>
            <a:endParaRPr kumimoji="1" lang="en-US" altLang="ja-JP" dirty="0" smtClean="0"/>
          </a:p>
          <a:p>
            <a:pPr lvl="1"/>
            <a:r>
              <a:rPr kumimoji="1" lang="ja-JP" altLang="en-US" dirty="0" smtClean="0"/>
              <a:t>辞書によってバラバラ</a:t>
            </a:r>
            <a:endParaRPr kumimoji="1" lang="en-US" altLang="ja-JP" dirty="0" smtClean="0"/>
          </a:p>
          <a:p>
            <a:r>
              <a:rPr kumimoji="1" lang="en-US" altLang="ja-JP" dirty="0" smtClean="0"/>
              <a:t>Wikipedia</a:t>
            </a:r>
            <a:r>
              <a:rPr kumimoji="1" lang="ja-JP" altLang="en-US" dirty="0" smtClean="0"/>
              <a:t>の曖昧性解消ページを使う</a:t>
            </a:r>
            <a:endParaRPr kumimoji="1" lang="en-US" altLang="ja-JP" dirty="0" smtClean="0"/>
          </a:p>
          <a:p>
            <a:pPr lvl="1"/>
            <a:r>
              <a:rPr kumimoji="1" lang="ja-JP" altLang="en-US" dirty="0" smtClean="0"/>
              <a:t>一貫性にかける</a:t>
            </a:r>
            <a:endParaRPr kumimoji="1" lang="en-US" altLang="ja-JP" dirty="0" smtClean="0"/>
          </a:p>
          <a:p>
            <a:pPr lvl="1"/>
            <a:r>
              <a:rPr kumimoji="1" lang="ja-JP" altLang="en-US" dirty="0" smtClean="0"/>
              <a:t>細かすぎる気も</a:t>
            </a:r>
            <a:r>
              <a:rPr kumimoji="1" lang="en-US" altLang="ja-JP" dirty="0" smtClean="0"/>
              <a:t>…</a:t>
            </a:r>
          </a:p>
          <a:p>
            <a:r>
              <a:rPr kumimoji="1" lang="en-US" altLang="ja-JP" dirty="0" err="1" smtClean="0"/>
              <a:t>Wordnet</a:t>
            </a:r>
            <a:r>
              <a:rPr kumimoji="1" lang="en-US" altLang="ja-JP" dirty="0" smtClean="0"/>
              <a:t> Project</a:t>
            </a:r>
          </a:p>
          <a:p>
            <a:pPr lvl="1"/>
            <a:r>
              <a:rPr kumimoji="1" lang="en-US" altLang="ja-JP" dirty="0" err="1" smtClean="0"/>
              <a:t>synset</a:t>
            </a:r>
            <a:r>
              <a:rPr kumimoji="1" lang="ja-JP" altLang="en-US" dirty="0" smtClean="0"/>
              <a:t>という単位で語義を定義</a:t>
            </a:r>
            <a:endParaRPr kumimoji="1" lang="en-US" altLang="ja-JP" dirty="0" smtClean="0"/>
          </a:p>
          <a:p>
            <a:pPr lvl="2"/>
            <a:r>
              <a:rPr kumimoji="1" lang="en-US" altLang="ja-JP" sz="1800" dirty="0" smtClean="0"/>
              <a:t>03793489-n:</a:t>
            </a:r>
            <a:r>
              <a:rPr lang="ja-JP" altLang="en-US" sz="1800" dirty="0" smtClean="0"/>
              <a:t>マウス</a:t>
            </a:r>
            <a:r>
              <a:rPr lang="en-US" altLang="ja-JP" sz="1800" dirty="0" smtClean="0"/>
              <a:t>:…</a:t>
            </a:r>
            <a:r>
              <a:rPr lang="ja-JP" altLang="en-US" sz="1800" dirty="0" smtClean="0"/>
              <a:t>コンピュータスクリーン</a:t>
            </a:r>
            <a:r>
              <a:rPr lang="ja-JP" altLang="en-US" sz="1800" dirty="0"/>
              <a:t>のカーソルの座標をコントロールする手動の電子機器</a:t>
            </a:r>
            <a:r>
              <a:rPr lang="en-US" altLang="ja-JP" sz="1800" dirty="0"/>
              <a:t>; </a:t>
            </a:r>
            <a:r>
              <a:rPr lang="ja-JP" altLang="en-US" sz="1800" dirty="0"/>
              <a:t>装置の底</a:t>
            </a:r>
            <a:r>
              <a:rPr lang="ja-JP" altLang="en-US" sz="1800" dirty="0" smtClean="0"/>
              <a:t>に</a:t>
            </a:r>
            <a:r>
              <a:rPr lang="en-US" altLang="ja-JP" sz="1800" dirty="0" smtClean="0"/>
              <a:t>…</a:t>
            </a:r>
            <a:r>
              <a:rPr lang="ja-JP" altLang="en-US" sz="1800" dirty="0" smtClean="0"/>
              <a:t>転がる</a:t>
            </a:r>
            <a:r>
              <a:rPr lang="ja-JP" altLang="en-US" sz="1800" dirty="0"/>
              <a:t>球はある</a:t>
            </a:r>
            <a:endParaRPr lang="en-US" altLang="ja-JP" sz="1800" dirty="0" smtClean="0"/>
          </a:p>
          <a:p>
            <a:pPr lvl="2"/>
            <a:r>
              <a:rPr kumimoji="1" lang="en-US" altLang="ja-JP" sz="1800" dirty="0"/>
              <a:t>05302499-n </a:t>
            </a:r>
            <a:r>
              <a:rPr kumimoji="1" lang="en-US" altLang="ja-JP" sz="1800" dirty="0" smtClean="0"/>
              <a:t>:</a:t>
            </a:r>
            <a:r>
              <a:rPr lang="ja-JP" altLang="en-US" sz="1800" dirty="0"/>
              <a:t>マウス</a:t>
            </a:r>
            <a:r>
              <a:rPr lang="en-US" altLang="ja-JP" sz="1800" dirty="0"/>
              <a:t>, </a:t>
            </a:r>
            <a:r>
              <a:rPr lang="ja-JP" altLang="en-US" sz="1800" dirty="0"/>
              <a:t>口</a:t>
            </a:r>
            <a:r>
              <a:rPr lang="en-US" altLang="ja-JP" sz="1800" dirty="0"/>
              <a:t>, </a:t>
            </a:r>
            <a:r>
              <a:rPr lang="ja-JP" altLang="en-US" sz="1800" dirty="0" smtClean="0"/>
              <a:t>口腔</a:t>
            </a:r>
            <a:r>
              <a:rPr lang="en-US" altLang="ja-JP" sz="1800" dirty="0" smtClean="0"/>
              <a:t>:</a:t>
            </a:r>
            <a:r>
              <a:rPr lang="ja-JP" altLang="en-US" sz="1800" dirty="0"/>
              <a:t>そこを通して</a:t>
            </a:r>
            <a:r>
              <a:rPr lang="ja-JP" altLang="en-US" sz="1800" dirty="0" smtClean="0"/>
              <a:t>食物が取り入れられ、発声</a:t>
            </a:r>
            <a:r>
              <a:rPr lang="ja-JP" altLang="en-US" sz="1800" dirty="0"/>
              <a:t>が生じる開口部</a:t>
            </a:r>
            <a:endParaRPr kumimoji="1" lang="en-US" altLang="ja-JP" sz="1800" dirty="0"/>
          </a:p>
          <a:p>
            <a:pPr lvl="1"/>
            <a:r>
              <a:rPr kumimoji="1" lang="ja-JP" altLang="en-US" dirty="0" smtClean="0"/>
              <a:t>ある単語に複数の</a:t>
            </a:r>
            <a:r>
              <a:rPr kumimoji="1" lang="en-US" altLang="ja-JP" dirty="0" err="1" smtClean="0"/>
              <a:t>synset</a:t>
            </a:r>
            <a:r>
              <a:rPr kumimoji="1" lang="ja-JP" altLang="en-US" dirty="0" smtClean="0"/>
              <a:t>が対応する場合に多義語</a:t>
            </a:r>
            <a:endParaRPr kumimoji="1" lang="en-US" altLang="ja-JP" dirty="0" smtClean="0"/>
          </a:p>
          <a:p>
            <a:pPr lvl="1">
              <a:buFont typeface="Wingdings" panose="05000000000000000000" pitchFamily="2" charset="2"/>
              <a:buChar char="Ø"/>
            </a:pPr>
            <a:r>
              <a:rPr kumimoji="1" lang="en-US" altLang="ja-JP" dirty="0" err="1" smtClean="0"/>
              <a:t>Synset</a:t>
            </a:r>
            <a:r>
              <a:rPr kumimoji="1" lang="ja-JP" altLang="en-US" dirty="0" smtClean="0"/>
              <a:t>ごとに画像を集めてきたのが</a:t>
            </a:r>
            <a:r>
              <a:rPr kumimoji="1" lang="en-US" altLang="ja-JP" dirty="0" smtClean="0"/>
              <a:t>ImageNet</a:t>
            </a:r>
            <a:endParaRPr kumimoji="1" lang="ja-JP" altLang="en-US" dirty="0"/>
          </a:p>
        </p:txBody>
      </p:sp>
      <p:sp>
        <p:nvSpPr>
          <p:cNvPr id="4" name="タイトル 3"/>
          <p:cNvSpPr>
            <a:spLocks noGrp="1"/>
          </p:cNvSpPr>
          <p:nvPr>
            <p:ph type="title"/>
          </p:nvPr>
        </p:nvSpPr>
        <p:spPr/>
        <p:txBody>
          <a:bodyPr/>
          <a:lstStyle/>
          <a:p>
            <a:r>
              <a:rPr kumimoji="1" lang="ja-JP" altLang="en-US" dirty="0" smtClean="0"/>
              <a:t>語義を整理する挑戦</a:t>
            </a:r>
            <a:endParaRPr kumimoji="1" lang="ja-JP" altLang="en-US" dirty="0"/>
          </a:p>
        </p:txBody>
      </p:sp>
    </p:spTree>
    <p:extLst>
      <p:ext uri="{BB962C8B-B14F-4D97-AF65-F5344CB8AC3E}">
        <p14:creationId xmlns:p14="http://schemas.microsoft.com/office/powerpoint/2010/main" val="7848010"/>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18</a:t>
            </a:fld>
            <a:endParaRPr lang="ja-JP" altLang="en-US"/>
          </a:p>
        </p:txBody>
      </p:sp>
      <p:pic>
        <p:nvPicPr>
          <p:cNvPr id="5" name="コンテンツ プレースホルダー 4" descr="画面の領域"/>
          <p:cNvPicPr>
            <a:picLocks noGrp="1" noChangeAspect="1"/>
          </p:cNvPicPr>
          <p:nvPr>
            <p:ph idx="1"/>
          </p:nvPr>
        </p:nvPicPr>
        <p:blipFill rotWithShape="1">
          <a:blip r:embed="rId2">
            <a:extLst>
              <a:ext uri="{28A0092B-C50C-407E-A947-70E740481C1C}">
                <a14:useLocalDpi xmlns:a14="http://schemas.microsoft.com/office/drawing/2010/main" val="0"/>
              </a:ext>
            </a:extLst>
          </a:blip>
          <a:srcRect b="61783"/>
          <a:stretch/>
        </p:blipFill>
        <p:spPr>
          <a:xfrm>
            <a:off x="276980" y="2020573"/>
            <a:ext cx="8244020" cy="1334373"/>
          </a:xfrm>
          <a:ln>
            <a:solidFill>
              <a:schemeClr val="tx1"/>
            </a:solidFill>
          </a:ln>
        </p:spPr>
      </p:pic>
      <p:sp>
        <p:nvSpPr>
          <p:cNvPr id="4" name="タイトル 3"/>
          <p:cNvSpPr>
            <a:spLocks noGrp="1"/>
          </p:cNvSpPr>
          <p:nvPr>
            <p:ph type="title"/>
          </p:nvPr>
        </p:nvSpPr>
        <p:spPr/>
        <p:txBody>
          <a:bodyPr/>
          <a:lstStyle/>
          <a:p>
            <a:r>
              <a:rPr kumimoji="1" lang="ja-JP" altLang="en-US" dirty="0" smtClean="0"/>
              <a:t>ちなみに</a:t>
            </a:r>
            <a:r>
              <a:rPr kumimoji="1" lang="en-US" altLang="ja-JP" dirty="0" smtClean="0"/>
              <a:t>Google</a:t>
            </a:r>
            <a:r>
              <a:rPr kumimoji="1" lang="ja-JP" altLang="en-US" dirty="0" smtClean="0"/>
              <a:t>は？</a:t>
            </a:r>
            <a:endParaRPr kumimoji="1" lang="ja-JP" altLang="en-US" dirty="0"/>
          </a:p>
        </p:txBody>
      </p:sp>
      <p:pic>
        <p:nvPicPr>
          <p:cNvPr id="7" name="図 6"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841" y="3512300"/>
            <a:ext cx="8354489" cy="1408748"/>
          </a:xfrm>
          <a:prstGeom prst="rect">
            <a:avLst/>
          </a:prstGeom>
          <a:ln>
            <a:solidFill>
              <a:schemeClr val="tx1"/>
            </a:solidFill>
          </a:ln>
        </p:spPr>
      </p:pic>
      <p:cxnSp>
        <p:nvCxnSpPr>
          <p:cNvPr id="9" name="直線コネクタ 8"/>
          <p:cNvCxnSpPr/>
          <p:nvPr/>
        </p:nvCxnSpPr>
        <p:spPr>
          <a:xfrm>
            <a:off x="5499279" y="4089041"/>
            <a:ext cx="2633730" cy="0"/>
          </a:xfrm>
          <a:prstGeom prst="lin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cxnSp>
      <p:cxnSp>
        <p:nvCxnSpPr>
          <p:cNvPr id="10" name="直線コネクタ 9"/>
          <p:cNvCxnSpPr/>
          <p:nvPr/>
        </p:nvCxnSpPr>
        <p:spPr>
          <a:xfrm>
            <a:off x="313386" y="4350911"/>
            <a:ext cx="1244958" cy="0"/>
          </a:xfrm>
          <a:prstGeom prst="lin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cxnSp>
      <p:cxnSp>
        <p:nvCxnSpPr>
          <p:cNvPr id="12" name="直線コネクタ 11"/>
          <p:cNvCxnSpPr/>
          <p:nvPr/>
        </p:nvCxnSpPr>
        <p:spPr>
          <a:xfrm>
            <a:off x="4876800" y="4378814"/>
            <a:ext cx="2799008" cy="0"/>
          </a:xfrm>
          <a:prstGeom prst="line">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cxnSp>
      <p:pic>
        <p:nvPicPr>
          <p:cNvPr id="14" name="図 13"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981" y="763708"/>
            <a:ext cx="4269262" cy="898144"/>
          </a:xfrm>
          <a:prstGeom prst="rect">
            <a:avLst/>
          </a:prstGeom>
        </p:spPr>
      </p:pic>
    </p:spTree>
    <p:extLst>
      <p:ext uri="{BB962C8B-B14F-4D97-AF65-F5344CB8AC3E}">
        <p14:creationId xmlns:p14="http://schemas.microsoft.com/office/powerpoint/2010/main" val="2715722776"/>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19</a:t>
            </a:fld>
            <a:endParaRPr lang="ja-JP" altLang="en-US"/>
          </a:p>
        </p:txBody>
      </p:sp>
      <p:pic>
        <p:nvPicPr>
          <p:cNvPr id="5" name="コンテンツ プレースホルダー 4" descr="画面の領域"/>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3212" y="3274195"/>
            <a:ext cx="2586050" cy="1764694"/>
          </a:xfrm>
          <a:ln>
            <a:solidFill>
              <a:schemeClr val="tx1"/>
            </a:solidFill>
          </a:ln>
        </p:spPr>
      </p:pic>
      <p:sp>
        <p:nvSpPr>
          <p:cNvPr id="4" name="タイトル 3"/>
          <p:cNvSpPr>
            <a:spLocks noGrp="1"/>
          </p:cNvSpPr>
          <p:nvPr>
            <p:ph type="title"/>
          </p:nvPr>
        </p:nvSpPr>
        <p:spPr/>
        <p:txBody>
          <a:bodyPr/>
          <a:lstStyle/>
          <a:p>
            <a:r>
              <a:rPr kumimoji="1" lang="ja-JP" altLang="en-US" dirty="0" smtClean="0"/>
              <a:t>御飯の語義を比べてみると</a:t>
            </a:r>
            <a:endParaRPr kumimoji="1" lang="ja-JP" altLang="en-US" dirty="0"/>
          </a:p>
        </p:txBody>
      </p:sp>
      <p:pic>
        <p:nvPicPr>
          <p:cNvPr id="6" name="図 5" descr="画面の領域"/>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521" y="1329176"/>
            <a:ext cx="4334480" cy="1247949"/>
          </a:xfrm>
          <a:prstGeom prst="rect">
            <a:avLst/>
          </a:prstGeom>
          <a:ln>
            <a:solidFill>
              <a:schemeClr val="tx1"/>
            </a:solidFill>
          </a:ln>
        </p:spPr>
      </p:pic>
      <p:pic>
        <p:nvPicPr>
          <p:cNvPr id="7" name="図 6" descr="画面の領域"/>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1237" y="2678635"/>
            <a:ext cx="3980990" cy="1030582"/>
          </a:xfrm>
          <a:prstGeom prst="rect">
            <a:avLst/>
          </a:prstGeom>
          <a:ln>
            <a:solidFill>
              <a:schemeClr val="tx1"/>
            </a:solidFill>
          </a:ln>
        </p:spPr>
      </p:pic>
      <p:pic>
        <p:nvPicPr>
          <p:cNvPr id="9" name="図 8" descr="画面の領域"/>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051" y="1071224"/>
            <a:ext cx="4240391" cy="1553983"/>
          </a:xfrm>
          <a:prstGeom prst="rect">
            <a:avLst/>
          </a:prstGeom>
          <a:ln>
            <a:solidFill>
              <a:schemeClr val="tx1"/>
            </a:solidFill>
          </a:ln>
        </p:spPr>
      </p:pic>
      <p:pic>
        <p:nvPicPr>
          <p:cNvPr id="11" name="図 10" descr="画面の領域"/>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212" y="5084277"/>
            <a:ext cx="7344795" cy="1357454"/>
          </a:xfrm>
          <a:prstGeom prst="rect">
            <a:avLst/>
          </a:prstGeom>
          <a:ln>
            <a:solidFill>
              <a:schemeClr val="tx1"/>
            </a:solidFill>
          </a:ln>
        </p:spPr>
      </p:pic>
      <p:sp>
        <p:nvSpPr>
          <p:cNvPr id="3" name="正方形/長方形 2"/>
          <p:cNvSpPr/>
          <p:nvPr/>
        </p:nvSpPr>
        <p:spPr>
          <a:xfrm>
            <a:off x="0" y="882203"/>
            <a:ext cx="4559121" cy="1836590"/>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10" name="角丸四角形 9"/>
          <p:cNvSpPr/>
          <p:nvPr/>
        </p:nvSpPr>
        <p:spPr>
          <a:xfrm>
            <a:off x="1782851" y="619898"/>
            <a:ext cx="890789" cy="436827"/>
          </a:xfrm>
          <a:prstGeom prst="roundRect">
            <a:avLst/>
          </a:prstGeom>
          <a:solidFill>
            <a:schemeClr val="bg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米派</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12" name="正方形/長方形 11"/>
          <p:cNvSpPr/>
          <p:nvPr/>
        </p:nvSpPr>
        <p:spPr>
          <a:xfrm>
            <a:off x="4667172" y="882203"/>
            <a:ext cx="4484538" cy="2955704"/>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13" name="角丸四角形 12"/>
          <p:cNvSpPr/>
          <p:nvPr/>
        </p:nvSpPr>
        <p:spPr>
          <a:xfrm>
            <a:off x="6467741" y="626858"/>
            <a:ext cx="1240266" cy="436827"/>
          </a:xfrm>
          <a:prstGeom prst="roundRect">
            <a:avLst/>
          </a:prstGeom>
          <a:solidFill>
            <a:schemeClr val="bg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食事派</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8" name="L 字 7"/>
          <p:cNvSpPr/>
          <p:nvPr/>
        </p:nvSpPr>
        <p:spPr>
          <a:xfrm>
            <a:off x="270456" y="3106620"/>
            <a:ext cx="8873544" cy="3417052"/>
          </a:xfrm>
          <a:prstGeom prst="corner">
            <a:avLst>
              <a:gd name="adj1" fmla="val 50000"/>
              <a:gd name="adj2" fmla="val 97569"/>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14" name="角丸四角形 13"/>
          <p:cNvSpPr/>
          <p:nvPr/>
        </p:nvSpPr>
        <p:spPr>
          <a:xfrm>
            <a:off x="1162718" y="2886368"/>
            <a:ext cx="1240266" cy="436827"/>
          </a:xfrm>
          <a:prstGeom prst="roundRect">
            <a:avLst/>
          </a:prstGeom>
          <a:solidFill>
            <a:schemeClr val="bg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no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両方派</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Tree>
    <p:extLst>
      <p:ext uri="{BB962C8B-B14F-4D97-AF65-F5344CB8AC3E}">
        <p14:creationId xmlns:p14="http://schemas.microsoft.com/office/powerpoint/2010/main" val="383804205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2</a:t>
            </a:fld>
            <a:endParaRPr lang="ja-JP" altLang="en-US"/>
          </a:p>
        </p:txBody>
      </p:sp>
      <p:sp>
        <p:nvSpPr>
          <p:cNvPr id="3" name="コンテンツ プレースホルダー 2"/>
          <p:cNvSpPr>
            <a:spLocks noGrp="1"/>
          </p:cNvSpPr>
          <p:nvPr>
            <p:ph idx="1"/>
          </p:nvPr>
        </p:nvSpPr>
        <p:spPr/>
        <p:txBody>
          <a:bodyPr/>
          <a:lstStyle/>
          <a:p>
            <a:r>
              <a:rPr kumimoji="1" lang="ja-JP" altLang="en-US" dirty="0" smtClean="0"/>
              <a:t>萩行 正嗣 </a:t>
            </a:r>
            <a:r>
              <a:rPr kumimoji="1" lang="en-US" altLang="ja-JP" dirty="0" smtClean="0"/>
              <a:t>(</a:t>
            </a:r>
            <a:r>
              <a:rPr kumimoji="1" lang="ja-JP" altLang="en-US" dirty="0" err="1" smtClean="0"/>
              <a:t>はんぎょう</a:t>
            </a:r>
            <a:r>
              <a:rPr kumimoji="1" lang="ja-JP" altLang="en-US" dirty="0" smtClean="0"/>
              <a:t> </a:t>
            </a:r>
            <a:r>
              <a:rPr kumimoji="1" lang="ja-JP" altLang="en-US" dirty="0" err="1" smtClean="0"/>
              <a:t>まさ</a:t>
            </a:r>
            <a:r>
              <a:rPr kumimoji="1" lang="ja-JP" altLang="en-US" dirty="0" smtClean="0"/>
              <a:t>つぐ</a:t>
            </a:r>
            <a:r>
              <a:rPr kumimoji="1" lang="en-US" altLang="ja-JP" dirty="0" smtClean="0"/>
              <a:t>)</a:t>
            </a:r>
          </a:p>
          <a:p>
            <a:r>
              <a:rPr kumimoji="1" lang="en-US" altLang="ja-JP" dirty="0" smtClean="0"/>
              <a:t>2014</a:t>
            </a:r>
            <a:r>
              <a:rPr kumimoji="1" lang="ja-JP" altLang="en-US" dirty="0" smtClean="0"/>
              <a:t>年に京都大学黒橋・河原研究室で</a:t>
            </a:r>
            <a:r>
              <a:rPr kumimoji="1" lang="en-US" altLang="ja-JP" dirty="0" smtClean="0"/>
              <a:t/>
            </a:r>
            <a:br>
              <a:rPr kumimoji="1" lang="en-US" altLang="ja-JP" dirty="0" smtClean="0"/>
            </a:br>
            <a:r>
              <a:rPr kumimoji="1" lang="ja-JP" altLang="en-US" dirty="0" smtClean="0"/>
              <a:t>博士</a:t>
            </a:r>
            <a:r>
              <a:rPr kumimoji="1" lang="en-US" altLang="ja-JP" dirty="0" smtClean="0"/>
              <a:t>(</a:t>
            </a:r>
            <a:r>
              <a:rPr kumimoji="1" lang="ja-JP" altLang="en-US" dirty="0" smtClean="0"/>
              <a:t>情報学</a:t>
            </a:r>
            <a:r>
              <a:rPr kumimoji="1" lang="en-US" altLang="ja-JP" dirty="0" smtClean="0"/>
              <a:t>)</a:t>
            </a:r>
            <a:r>
              <a:rPr kumimoji="1" lang="ja-JP" altLang="en-US" dirty="0" smtClean="0"/>
              <a:t>取得</a:t>
            </a:r>
            <a:endParaRPr kumimoji="1" lang="en-US" altLang="ja-JP" dirty="0" smtClean="0"/>
          </a:p>
          <a:p>
            <a:pPr lvl="1"/>
            <a:r>
              <a:rPr kumimoji="1" lang="ja-JP" altLang="en-US" dirty="0" smtClean="0"/>
              <a:t>日本語ゼロ照応解析の研究</a:t>
            </a:r>
            <a:endParaRPr kumimoji="1" lang="en-US" altLang="ja-JP" dirty="0" smtClean="0"/>
          </a:p>
          <a:p>
            <a:r>
              <a:rPr kumimoji="1" lang="en-US" altLang="ja-JP" dirty="0" smtClean="0"/>
              <a:t>2014</a:t>
            </a:r>
            <a:r>
              <a:rPr kumimoji="1" lang="ja-JP" altLang="en-US" dirty="0" smtClean="0"/>
              <a:t>年</a:t>
            </a:r>
            <a:r>
              <a:rPr kumimoji="1" lang="en-US" altLang="ja-JP" dirty="0" smtClean="0"/>
              <a:t>4</a:t>
            </a:r>
            <a:r>
              <a:rPr kumimoji="1" lang="ja-JP" altLang="en-US" dirty="0" smtClean="0"/>
              <a:t>月から株式会社ウェザーニューズに勤務</a:t>
            </a:r>
            <a:endParaRPr kumimoji="1" lang="en-US" altLang="ja-JP" dirty="0" smtClean="0"/>
          </a:p>
          <a:p>
            <a:pPr lvl="1"/>
            <a:r>
              <a:rPr kumimoji="1" lang="ja-JP" altLang="en-US" dirty="0" smtClean="0"/>
              <a:t>実サービス向けのシステム開発</a:t>
            </a:r>
            <a:endParaRPr kumimoji="1" lang="en-US" altLang="ja-JP" dirty="0" smtClean="0"/>
          </a:p>
          <a:p>
            <a:pPr lvl="1"/>
            <a:r>
              <a:rPr kumimoji="1" lang="en-US" altLang="ja-JP" dirty="0" smtClean="0"/>
              <a:t>NLP</a:t>
            </a:r>
            <a:r>
              <a:rPr kumimoji="1" lang="ja-JP" altLang="en-US" dirty="0" smtClean="0"/>
              <a:t>の基礎研究</a:t>
            </a:r>
            <a:endParaRPr kumimoji="1" lang="en-US" altLang="ja-JP" dirty="0" smtClean="0"/>
          </a:p>
          <a:p>
            <a:pPr lvl="1"/>
            <a:r>
              <a:rPr kumimoji="1" lang="ja-JP" altLang="en-US" dirty="0" smtClean="0"/>
              <a:t>機械学習の気象予測への応用</a:t>
            </a:r>
            <a:endParaRPr kumimoji="1" lang="en-US" altLang="ja-JP" dirty="0" smtClean="0"/>
          </a:p>
          <a:p>
            <a:r>
              <a:rPr kumimoji="1" lang="en-US" altLang="ja-JP" dirty="0" smtClean="0"/>
              <a:t>Twitter: @</a:t>
            </a:r>
            <a:r>
              <a:rPr kumimoji="1" lang="en-US" altLang="ja-JP" dirty="0" err="1" smtClean="0"/>
              <a:t>mhangyo</a:t>
            </a:r>
            <a:endParaRPr kumimoji="1" lang="en-US" altLang="ja-JP" dirty="0" smtClean="0"/>
          </a:p>
          <a:p>
            <a:r>
              <a:rPr kumimoji="1" lang="ja-JP" altLang="en-US" dirty="0" smtClean="0"/>
              <a:t>個人</a:t>
            </a:r>
            <a:r>
              <a:rPr kumimoji="1" lang="en-US" altLang="ja-JP" dirty="0" smtClean="0"/>
              <a:t>HP:</a:t>
            </a:r>
            <a:r>
              <a:rPr kumimoji="1" lang="ja-JP" altLang="en-US" dirty="0" smtClean="0"/>
              <a:t> </a:t>
            </a:r>
            <a:r>
              <a:rPr kumimoji="1" lang="en-US" altLang="ja-JP" dirty="0"/>
              <a:t>https://mhangyo-wni.github.io/</a:t>
            </a:r>
            <a:endParaRPr kumimoji="1" lang="ja-JP" altLang="en-US" dirty="0"/>
          </a:p>
        </p:txBody>
      </p:sp>
      <p:sp>
        <p:nvSpPr>
          <p:cNvPr id="4" name="タイトル 3"/>
          <p:cNvSpPr>
            <a:spLocks noGrp="1"/>
          </p:cNvSpPr>
          <p:nvPr>
            <p:ph type="title"/>
          </p:nvPr>
        </p:nvSpPr>
        <p:spPr/>
        <p:txBody>
          <a:bodyPr/>
          <a:lstStyle/>
          <a:p>
            <a:r>
              <a:rPr kumimoji="1" lang="ja-JP" altLang="en-US" dirty="0" smtClean="0"/>
              <a:t>自己紹介</a:t>
            </a:r>
            <a:endParaRPr kumimoji="1" lang="ja-JP" altLang="en-US" dirty="0"/>
          </a:p>
        </p:txBody>
      </p:sp>
    </p:spTree>
    <p:extLst>
      <p:ext uri="{BB962C8B-B14F-4D97-AF65-F5344CB8AC3E}">
        <p14:creationId xmlns:p14="http://schemas.microsoft.com/office/powerpoint/2010/main" val="2438186683"/>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20</a:t>
            </a:fld>
            <a:endParaRPr lang="ja-JP" altLang="en-US"/>
          </a:p>
        </p:txBody>
      </p:sp>
      <p:pic>
        <p:nvPicPr>
          <p:cNvPr id="5" name="コンテンツ プレースホルダー 4" descr="画面の領域"/>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388" y="836613"/>
            <a:ext cx="8047224" cy="5472112"/>
          </a:xfrm>
        </p:spPr>
      </p:pic>
      <p:sp>
        <p:nvSpPr>
          <p:cNvPr id="4" name="タイトル 3"/>
          <p:cNvSpPr>
            <a:spLocks noGrp="1"/>
          </p:cNvSpPr>
          <p:nvPr>
            <p:ph type="title"/>
          </p:nvPr>
        </p:nvSpPr>
        <p:spPr/>
        <p:txBody>
          <a:bodyPr/>
          <a:lstStyle/>
          <a:p>
            <a:r>
              <a:rPr kumimoji="1" lang="en-US" altLang="ja-JP" dirty="0" smtClean="0"/>
              <a:t>Wikipedia</a:t>
            </a:r>
            <a:r>
              <a:rPr kumimoji="1" lang="ja-JP" altLang="en-US" dirty="0" smtClean="0"/>
              <a:t>だと細か過ぎる場合も</a:t>
            </a:r>
            <a:r>
              <a:rPr kumimoji="1" lang="en-US" altLang="ja-JP" dirty="0" smtClean="0"/>
              <a:t>…</a:t>
            </a:r>
            <a:endParaRPr kumimoji="1" lang="ja-JP" altLang="en-US" dirty="0"/>
          </a:p>
        </p:txBody>
      </p:sp>
    </p:spTree>
    <p:extLst>
      <p:ext uri="{BB962C8B-B14F-4D97-AF65-F5344CB8AC3E}">
        <p14:creationId xmlns:p14="http://schemas.microsoft.com/office/powerpoint/2010/main" val="1202891892"/>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21</a:t>
            </a:fld>
            <a:endParaRPr lang="ja-JP" altLang="en-US"/>
          </a:p>
        </p:txBody>
      </p:sp>
      <p:pic>
        <p:nvPicPr>
          <p:cNvPr id="5" name="コンテンツ プレースホルダー 4" descr="画面の領域"/>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158" y="809465"/>
            <a:ext cx="4964619" cy="2897161"/>
          </a:xfrm>
          <a:ln>
            <a:solidFill>
              <a:schemeClr val="tx1"/>
            </a:solidFill>
          </a:ln>
        </p:spPr>
      </p:pic>
      <p:sp>
        <p:nvSpPr>
          <p:cNvPr id="4" name="タイトル 3"/>
          <p:cNvSpPr>
            <a:spLocks noGrp="1"/>
          </p:cNvSpPr>
          <p:nvPr>
            <p:ph type="title"/>
          </p:nvPr>
        </p:nvSpPr>
        <p:spPr/>
        <p:txBody>
          <a:bodyPr/>
          <a:lstStyle/>
          <a:p>
            <a:r>
              <a:rPr kumimoji="1" lang="en-US" altLang="ja-JP" dirty="0" err="1" smtClean="0"/>
              <a:t>Wordnet</a:t>
            </a:r>
            <a:r>
              <a:rPr kumimoji="1" lang="ja-JP" altLang="en-US" dirty="0" smtClean="0"/>
              <a:t>もよく分からない語義あり</a:t>
            </a:r>
            <a:endParaRPr kumimoji="1" lang="ja-JP" altLang="en-US" dirty="0"/>
          </a:p>
        </p:txBody>
      </p:sp>
      <p:pic>
        <p:nvPicPr>
          <p:cNvPr id="2050" name="Picture 2" descr="http://image-net.org/nodes/8/02330245/ce/cec67e220e99d185e6bd08c4c363bba61bd7ef24.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5187" y="886717"/>
            <a:ext cx="1155769" cy="10787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net.org/nodes/8/02330245/24/24c59fcf4ef9a3135a43c756166cd1d06da92625.thum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9552" y="886717"/>
            <a:ext cx="1411265" cy="105844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mage-net.org/nodes/14/02331842/a2/a27984278eaf658515d4cec8520532fa42ac9145.thum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3520" y="2750556"/>
            <a:ext cx="1155769" cy="11959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image-net.org/nodes/14/02331842/be/bebcdac1590f0f7bc66f84e3eff14d3a547ab25b.thum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9552" y="2732425"/>
            <a:ext cx="1348533" cy="1215891"/>
          </a:xfrm>
          <a:prstGeom prst="rect">
            <a:avLst/>
          </a:prstGeom>
          <a:noFill/>
          <a:extLst>
            <a:ext uri="{909E8E84-426E-40DD-AFC4-6F175D3DCCD1}">
              <a14:hiddenFill xmlns:a14="http://schemas.microsoft.com/office/drawing/2010/main">
                <a:solidFill>
                  <a:srgbClr val="FFFFFF"/>
                </a:solidFill>
              </a14:hiddenFill>
            </a:ext>
          </a:extLst>
        </p:spPr>
      </p:pic>
      <p:sp>
        <p:nvSpPr>
          <p:cNvPr id="25" name="正方形/長方形 24"/>
          <p:cNvSpPr/>
          <p:nvPr/>
        </p:nvSpPr>
        <p:spPr>
          <a:xfrm>
            <a:off x="322158" y="2524259"/>
            <a:ext cx="4964619" cy="708338"/>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30" name="正方形/長方形 29"/>
          <p:cNvSpPr/>
          <p:nvPr/>
        </p:nvSpPr>
        <p:spPr>
          <a:xfrm>
            <a:off x="322158" y="3248851"/>
            <a:ext cx="4964619" cy="457775"/>
          </a:xfrm>
          <a:prstGeom prst="rect">
            <a:avLst/>
          </a:prstGeom>
          <a:no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26" name="四角形吹き出し 25"/>
          <p:cNvSpPr/>
          <p:nvPr/>
        </p:nvSpPr>
        <p:spPr>
          <a:xfrm>
            <a:off x="5512158" y="809465"/>
            <a:ext cx="2929943" cy="1218958"/>
          </a:xfrm>
          <a:prstGeom prst="wedgeRectCallout">
            <a:avLst>
              <a:gd name="adj1" fmla="val -57097"/>
              <a:gd name="adj2" fmla="val 106347"/>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t" anchorCtr="0" forceAA="0" compatLnSpc="1">
            <a:prstTxWarp prst="textNoShape">
              <a:avLst/>
            </a:prstTxWarp>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32" name="四角形吹き出し 31"/>
          <p:cNvSpPr/>
          <p:nvPr/>
        </p:nvSpPr>
        <p:spPr>
          <a:xfrm>
            <a:off x="5512157" y="2727498"/>
            <a:ext cx="2929943" cy="1277831"/>
          </a:xfrm>
          <a:prstGeom prst="wedgeRectCallout">
            <a:avLst>
              <a:gd name="adj1" fmla="val -56657"/>
              <a:gd name="adj2" fmla="val 3040"/>
            </a:avLst>
          </a:prstGeom>
          <a:no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fromWordArt="0" anchor="t" anchorCtr="0" forceAA="0" compatLnSpc="1">
            <a:prstTxWarp prst="textNoShape">
              <a:avLst/>
            </a:prstTxWarp>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Tree>
    <p:extLst>
      <p:ext uri="{BB962C8B-B14F-4D97-AF65-F5344CB8AC3E}">
        <p14:creationId xmlns:p14="http://schemas.microsoft.com/office/powerpoint/2010/main" val="9195817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22</a:t>
            </a:fld>
            <a:endParaRPr lang="ja-JP" altLang="en-US"/>
          </a:p>
        </p:txBody>
      </p:sp>
      <p:sp>
        <p:nvSpPr>
          <p:cNvPr id="3" name="コンテンツ プレースホルダー 2"/>
          <p:cNvSpPr>
            <a:spLocks noGrp="1"/>
          </p:cNvSpPr>
          <p:nvPr>
            <p:ph idx="1"/>
          </p:nvPr>
        </p:nvSpPr>
        <p:spPr/>
        <p:txBody>
          <a:bodyPr/>
          <a:lstStyle/>
          <a:p>
            <a:r>
              <a:rPr kumimoji="1" lang="ja-JP" altLang="en-US" dirty="0" smtClean="0"/>
              <a:t>君の名は</a:t>
            </a:r>
            <a:endParaRPr kumimoji="1" lang="en-US" altLang="ja-JP" dirty="0" smtClean="0"/>
          </a:p>
          <a:p>
            <a:pPr lvl="1"/>
            <a:r>
              <a:rPr kumimoji="1" lang="ja-JP" altLang="en-US" dirty="0" smtClean="0"/>
              <a:t>ラジオドラマ</a:t>
            </a:r>
            <a:endParaRPr kumimoji="1" lang="en-US" altLang="ja-JP" dirty="0" smtClean="0"/>
          </a:p>
          <a:p>
            <a:pPr lvl="1"/>
            <a:r>
              <a:rPr kumimoji="1" lang="ja-JP" altLang="en-US" dirty="0" smtClean="0"/>
              <a:t>ラジオドラマの主題歌</a:t>
            </a:r>
            <a:endParaRPr kumimoji="1" lang="en-US" altLang="ja-JP" dirty="0" smtClean="0"/>
          </a:p>
          <a:p>
            <a:pPr lvl="1"/>
            <a:r>
              <a:rPr kumimoji="1" lang="ja-JP" altLang="en-US" dirty="0" smtClean="0"/>
              <a:t>映画</a:t>
            </a:r>
            <a:endParaRPr kumimoji="1" lang="en-US" altLang="ja-JP" dirty="0" smtClean="0"/>
          </a:p>
          <a:p>
            <a:pPr lvl="1"/>
            <a:r>
              <a:rPr kumimoji="1" lang="ja-JP" altLang="en-US" dirty="0" smtClean="0"/>
              <a:t>映画の主題歌</a:t>
            </a:r>
            <a:endParaRPr kumimoji="1" lang="en-US" altLang="ja-JP" dirty="0" smtClean="0"/>
          </a:p>
          <a:p>
            <a:pPr lvl="1"/>
            <a:r>
              <a:rPr kumimoji="1" lang="ja-JP" altLang="en-US" dirty="0" smtClean="0"/>
              <a:t>舞台</a:t>
            </a:r>
            <a:r>
              <a:rPr kumimoji="1" lang="en-US" altLang="ja-JP" dirty="0" smtClean="0"/>
              <a:t>(</a:t>
            </a:r>
            <a:r>
              <a:rPr kumimoji="1" lang="ja-JP" altLang="en-US" dirty="0" smtClean="0"/>
              <a:t>宝塚</a:t>
            </a:r>
            <a:r>
              <a:rPr kumimoji="1" lang="en-US" altLang="ja-JP" dirty="0" smtClean="0"/>
              <a:t>)</a:t>
            </a:r>
          </a:p>
          <a:p>
            <a:pPr lvl="1"/>
            <a:r>
              <a:rPr kumimoji="1" lang="ja-JP" altLang="en-US" dirty="0" smtClean="0"/>
              <a:t>テレビドラマ</a:t>
            </a:r>
            <a:r>
              <a:rPr kumimoji="1" lang="en-US" altLang="ja-JP" dirty="0" smtClean="0"/>
              <a:t>×4</a:t>
            </a:r>
          </a:p>
          <a:p>
            <a:r>
              <a:rPr kumimoji="1" lang="ja-JP" altLang="en-US" dirty="0" smtClean="0"/>
              <a:t>君の名は。</a:t>
            </a:r>
            <a:endParaRPr kumimoji="1" lang="en-US" altLang="ja-JP" dirty="0" smtClean="0"/>
          </a:p>
          <a:p>
            <a:pPr lvl="1"/>
            <a:r>
              <a:rPr kumimoji="1" lang="ja-JP" altLang="en-US" dirty="0" smtClean="0"/>
              <a:t>映画</a:t>
            </a:r>
            <a:endParaRPr kumimoji="1" lang="en-US" altLang="ja-JP" dirty="0" smtClean="0"/>
          </a:p>
          <a:p>
            <a:pPr lvl="1"/>
            <a:r>
              <a:rPr kumimoji="1" lang="ja-JP" altLang="en-US" dirty="0" smtClean="0"/>
              <a:t>漫画</a:t>
            </a:r>
            <a:endParaRPr kumimoji="1" lang="en-US" altLang="ja-JP" dirty="0" smtClean="0"/>
          </a:p>
          <a:p>
            <a:pPr lvl="1"/>
            <a:r>
              <a:rPr kumimoji="1" lang="ja-JP" altLang="en-US" dirty="0" smtClean="0"/>
              <a:t>小説</a:t>
            </a:r>
            <a:r>
              <a:rPr kumimoji="1" lang="en-US" altLang="ja-JP" dirty="0" smtClean="0"/>
              <a:t>×3</a:t>
            </a:r>
          </a:p>
          <a:p>
            <a:r>
              <a:rPr kumimoji="1" lang="ja-JP" altLang="en-US" dirty="0" smtClean="0"/>
              <a:t>「</a:t>
            </a:r>
            <a:r>
              <a:rPr kumimoji="1" lang="en-US" altLang="ja-JP" dirty="0" smtClean="0"/>
              <a:t>Name</a:t>
            </a:r>
            <a:r>
              <a:rPr kumimoji="1" lang="en-US" altLang="ja-JP" dirty="0"/>
              <a:t>〜</a:t>
            </a:r>
            <a:r>
              <a:rPr kumimoji="1" lang="ja-JP" altLang="en-US" dirty="0"/>
              <a:t>君の名は</a:t>
            </a:r>
            <a:r>
              <a:rPr kumimoji="1" lang="en-US" altLang="ja-JP" dirty="0" smtClean="0"/>
              <a:t>〜</a:t>
            </a:r>
            <a:r>
              <a:rPr kumimoji="1" lang="ja-JP" altLang="en-US" dirty="0" smtClean="0"/>
              <a:t>」という曲も</a:t>
            </a:r>
            <a:r>
              <a:rPr kumimoji="1" lang="en-US" altLang="ja-JP" dirty="0" smtClean="0"/>
              <a:t>…</a:t>
            </a:r>
            <a:endParaRPr kumimoji="1" lang="ja-JP" altLang="en-US" dirty="0"/>
          </a:p>
        </p:txBody>
      </p:sp>
      <p:sp>
        <p:nvSpPr>
          <p:cNvPr id="4" name="タイトル 3"/>
          <p:cNvSpPr>
            <a:spLocks noGrp="1"/>
          </p:cNvSpPr>
          <p:nvPr>
            <p:ph type="title"/>
          </p:nvPr>
        </p:nvSpPr>
        <p:spPr/>
        <p:txBody>
          <a:bodyPr/>
          <a:lstStyle/>
          <a:p>
            <a:r>
              <a:rPr kumimoji="1" lang="ja-JP" altLang="en-US" dirty="0" smtClean="0"/>
              <a:t>固有表現はさらにややこしい</a:t>
            </a:r>
            <a:endParaRPr kumimoji="1" lang="ja-JP" altLang="en-US" dirty="0"/>
          </a:p>
        </p:txBody>
      </p:sp>
      <p:pic>
        <p:nvPicPr>
          <p:cNvPr id="5" name="図 4" descr="画面の領域"/>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5354" y="729584"/>
            <a:ext cx="1654644" cy="1016530"/>
          </a:xfrm>
          <a:prstGeom prst="rect">
            <a:avLst/>
          </a:prstGeom>
        </p:spPr>
      </p:pic>
      <p:pic>
        <p:nvPicPr>
          <p:cNvPr id="6" name="図 5" descr="画面の領域"/>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1432" y="1104013"/>
            <a:ext cx="1933919" cy="2211094"/>
          </a:xfrm>
          <a:prstGeom prst="rect">
            <a:avLst/>
          </a:prstGeom>
          <a:ln>
            <a:solidFill>
              <a:schemeClr val="tx1"/>
            </a:solidFill>
          </a:ln>
        </p:spPr>
      </p:pic>
      <p:pic>
        <p:nvPicPr>
          <p:cNvPr id="3074" name="Picture 2" descr="http://www.kiminona.com/images/goods/g01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1087" t="9986" r="20750" b="9532"/>
          <a:stretch/>
        </p:blipFill>
        <p:spPr bwMode="auto">
          <a:xfrm>
            <a:off x="6131432" y="3713405"/>
            <a:ext cx="1550816" cy="2145897"/>
          </a:xfrm>
          <a:prstGeom prst="rect">
            <a:avLst/>
          </a:prstGeom>
          <a:noFill/>
          <a:extLst>
            <a:ext uri="{909E8E84-426E-40DD-AFC4-6F175D3DCCD1}">
              <a14:hiddenFill xmlns:a14="http://schemas.microsoft.com/office/drawing/2010/main">
                <a:solidFill>
                  <a:srgbClr val="FFFFFF"/>
                </a:solidFill>
              </a14:hiddenFill>
            </a:ext>
          </a:extLst>
        </p:spPr>
      </p:pic>
      <p:pic>
        <p:nvPicPr>
          <p:cNvPr id="8" name="図 7" descr="画面の領域"/>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14503" y="3212349"/>
            <a:ext cx="1182525" cy="1002112"/>
          </a:xfrm>
          <a:prstGeom prst="rect">
            <a:avLst/>
          </a:prstGeom>
        </p:spPr>
      </p:pic>
      <p:pic>
        <p:nvPicPr>
          <p:cNvPr id="9" name="図 8" descr="画面の領域"/>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1320" y="4745165"/>
            <a:ext cx="886367" cy="1294898"/>
          </a:xfrm>
          <a:prstGeom prst="rect">
            <a:avLst/>
          </a:prstGeom>
        </p:spPr>
      </p:pic>
      <p:pic>
        <p:nvPicPr>
          <p:cNvPr id="10" name="図 9" descr="画面の領域"/>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58271" y="4745165"/>
            <a:ext cx="908811" cy="1275267"/>
          </a:xfrm>
          <a:prstGeom prst="rect">
            <a:avLst/>
          </a:prstGeom>
        </p:spPr>
      </p:pic>
      <p:pic>
        <p:nvPicPr>
          <p:cNvPr id="11" name="図 10" descr="画面の領域"/>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35372" y="4690447"/>
            <a:ext cx="743196" cy="1063849"/>
          </a:xfrm>
          <a:prstGeom prst="rect">
            <a:avLst/>
          </a:prstGeom>
        </p:spPr>
      </p:pic>
    </p:spTree>
    <p:extLst>
      <p:ext uri="{BB962C8B-B14F-4D97-AF65-F5344CB8AC3E}">
        <p14:creationId xmlns:p14="http://schemas.microsoft.com/office/powerpoint/2010/main" val="11518403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23</a:t>
            </a:fld>
            <a:endParaRPr lang="ja-JP" altLang="en-US"/>
          </a:p>
        </p:txBody>
      </p:sp>
      <p:sp>
        <p:nvSpPr>
          <p:cNvPr id="3" name="コンテンツ プレースホルダー 2"/>
          <p:cNvSpPr>
            <a:spLocks noGrp="1"/>
          </p:cNvSpPr>
          <p:nvPr>
            <p:ph idx="1"/>
          </p:nvPr>
        </p:nvSpPr>
        <p:spPr/>
        <p:txBody>
          <a:bodyPr/>
          <a:lstStyle/>
          <a:p>
            <a:r>
              <a:rPr kumimoji="1" lang="ja-JP" altLang="en-US" dirty="0" smtClean="0"/>
              <a:t>暗喩</a:t>
            </a:r>
            <a:r>
              <a:rPr kumimoji="1" lang="en-US" altLang="ja-JP" dirty="0" smtClean="0"/>
              <a:t>(</a:t>
            </a:r>
            <a:r>
              <a:rPr kumimoji="1" lang="ja-JP" altLang="en-US" dirty="0" smtClean="0"/>
              <a:t>メタファー</a:t>
            </a:r>
            <a:r>
              <a:rPr kumimoji="1" lang="en-US" altLang="ja-JP" dirty="0" smtClean="0"/>
              <a:t>):</a:t>
            </a:r>
          </a:p>
          <a:p>
            <a:pPr lvl="1"/>
            <a:r>
              <a:rPr kumimoji="1" lang="ja-JP" altLang="en-US" dirty="0" smtClean="0"/>
              <a:t>メモリを</a:t>
            </a:r>
            <a:r>
              <a:rPr kumimoji="1" lang="ja-JP" altLang="en-US" u="sng" dirty="0" smtClean="0"/>
              <a:t>食べる</a:t>
            </a:r>
            <a:r>
              <a:rPr kumimoji="1" lang="ja-JP" altLang="en-US" dirty="0" smtClean="0"/>
              <a:t>、</a:t>
            </a:r>
            <a:r>
              <a:rPr kumimoji="1" lang="en-US" altLang="ja-JP" dirty="0" smtClean="0"/>
              <a:t>AI</a:t>
            </a:r>
            <a:r>
              <a:rPr kumimoji="1" lang="ja-JP" altLang="en-US" dirty="0" smtClean="0"/>
              <a:t>最前線に「</a:t>
            </a:r>
            <a:r>
              <a:rPr kumimoji="1" lang="ja-JP" altLang="en-US" u="sng" dirty="0" smtClean="0"/>
              <a:t>宇宙人</a:t>
            </a:r>
            <a:r>
              <a:rPr kumimoji="1" lang="ja-JP" altLang="en-US" dirty="0" smtClean="0"/>
              <a:t>」</a:t>
            </a:r>
            <a:endParaRPr kumimoji="1" lang="en-US" altLang="ja-JP" dirty="0"/>
          </a:p>
          <a:p>
            <a:r>
              <a:rPr kumimoji="1" lang="ja-JP" altLang="en-US" dirty="0" smtClean="0"/>
              <a:t>換喩</a:t>
            </a:r>
            <a:r>
              <a:rPr kumimoji="1" lang="en-US" altLang="ja-JP" dirty="0" smtClean="0"/>
              <a:t>(</a:t>
            </a:r>
            <a:r>
              <a:rPr kumimoji="1" lang="ja-JP" altLang="en-US" dirty="0" smtClean="0"/>
              <a:t>メトニミー</a:t>
            </a:r>
            <a:r>
              <a:rPr kumimoji="1" lang="en-US" altLang="ja-JP" dirty="0" smtClean="0"/>
              <a:t>):</a:t>
            </a:r>
          </a:p>
          <a:p>
            <a:pPr lvl="1"/>
            <a:r>
              <a:rPr kumimoji="1" lang="ja-JP" altLang="en-US" dirty="0" smtClean="0"/>
              <a:t>僕は</a:t>
            </a:r>
            <a:r>
              <a:rPr kumimoji="1" lang="ja-JP" altLang="en-US" u="sng" dirty="0" smtClean="0"/>
              <a:t>バッハ</a:t>
            </a:r>
            <a:r>
              <a:rPr kumimoji="1" lang="ja-JP" altLang="en-US" dirty="0" smtClean="0"/>
              <a:t>を聞いた、</a:t>
            </a:r>
            <a:r>
              <a:rPr kumimoji="1" lang="ja-JP" altLang="en-US" u="sng" dirty="0" smtClean="0"/>
              <a:t>ホワイトハウス</a:t>
            </a:r>
            <a:r>
              <a:rPr kumimoji="1" lang="ja-JP" altLang="en-US" dirty="0" smtClean="0"/>
              <a:t>の決定</a:t>
            </a:r>
            <a:endParaRPr kumimoji="1" lang="en-US" altLang="ja-JP" dirty="0"/>
          </a:p>
          <a:p>
            <a:r>
              <a:rPr kumimoji="1" lang="ja-JP" altLang="en-US" dirty="0" smtClean="0"/>
              <a:t>慣用句も色々な程度がある</a:t>
            </a:r>
            <a:endParaRPr kumimoji="1" lang="en-US" altLang="ja-JP" dirty="0" smtClean="0"/>
          </a:p>
          <a:p>
            <a:pPr lvl="1">
              <a:buFont typeface="Wingdings" panose="05000000000000000000" pitchFamily="2" charset="2"/>
              <a:buChar char="Ø"/>
            </a:pPr>
            <a:r>
              <a:rPr kumimoji="1" lang="ja-JP" altLang="en-US" dirty="0" smtClean="0"/>
              <a:t>字面のまま使うこともある慣用句</a:t>
            </a:r>
            <a:endParaRPr kumimoji="1" lang="en-US" altLang="ja-JP" dirty="0" smtClean="0"/>
          </a:p>
          <a:p>
            <a:pPr lvl="2"/>
            <a:r>
              <a:rPr kumimoji="1" lang="ja-JP" altLang="en-US" dirty="0" smtClean="0"/>
              <a:t>骨が折れる、足元を見る、沼にハマる</a:t>
            </a:r>
            <a:endParaRPr kumimoji="1" lang="en-US" altLang="ja-JP" dirty="0" smtClean="0"/>
          </a:p>
          <a:p>
            <a:pPr lvl="2"/>
            <a:r>
              <a:rPr kumimoji="1" lang="ja-JP" altLang="en-US" dirty="0" smtClean="0"/>
              <a:t>汗水をたらす、頭が古い、口が重い</a:t>
            </a:r>
            <a:endParaRPr kumimoji="1" lang="en-US" altLang="ja-JP" dirty="0" smtClean="0"/>
          </a:p>
          <a:p>
            <a:pPr lvl="2"/>
            <a:r>
              <a:rPr kumimoji="1" lang="ja-JP" altLang="en-US" dirty="0"/>
              <a:t>さじを投げる、</a:t>
            </a:r>
            <a:r>
              <a:rPr kumimoji="1" lang="en-US" altLang="ja-JP" dirty="0"/>
              <a:t>Kick the bucket</a:t>
            </a:r>
          </a:p>
          <a:p>
            <a:pPr lvl="1">
              <a:buFont typeface="Wingdings" panose="05000000000000000000" pitchFamily="2" charset="2"/>
              <a:buChar char="Ø"/>
            </a:pPr>
            <a:r>
              <a:rPr kumimoji="1" lang="ja-JP" altLang="en-US" dirty="0" smtClean="0"/>
              <a:t>想像できない慣用句</a:t>
            </a:r>
            <a:endParaRPr kumimoji="1" lang="en-US" altLang="ja-JP" dirty="0" smtClean="0"/>
          </a:p>
          <a:p>
            <a:r>
              <a:rPr kumimoji="1" lang="ja-JP" altLang="en-US" dirty="0" smtClean="0"/>
              <a:t>慣用句からの派生も</a:t>
            </a:r>
            <a:endParaRPr kumimoji="1" lang="en-US" altLang="ja-JP" dirty="0" smtClean="0"/>
          </a:p>
          <a:p>
            <a:pPr lvl="1"/>
            <a:r>
              <a:rPr kumimoji="1" lang="ja-JP" altLang="en-US" dirty="0" smtClean="0"/>
              <a:t>尻を拭う</a:t>
            </a:r>
            <a:r>
              <a:rPr kumimoji="1" lang="en-US" altLang="ja-JP" dirty="0" smtClean="0"/>
              <a:t>=&gt;</a:t>
            </a:r>
            <a:r>
              <a:rPr kumimoji="1" lang="ja-JP" altLang="en-US" dirty="0" smtClean="0"/>
              <a:t> ケツをふく</a:t>
            </a:r>
            <a:endParaRPr kumimoji="1" lang="ja-JP" altLang="en-US" dirty="0"/>
          </a:p>
        </p:txBody>
      </p:sp>
      <p:sp>
        <p:nvSpPr>
          <p:cNvPr id="4" name="タイトル 3"/>
          <p:cNvSpPr>
            <a:spLocks noGrp="1"/>
          </p:cNvSpPr>
          <p:nvPr>
            <p:ph type="title"/>
          </p:nvPr>
        </p:nvSpPr>
        <p:spPr/>
        <p:txBody>
          <a:bodyPr/>
          <a:lstStyle/>
          <a:p>
            <a:r>
              <a:rPr kumimoji="1" lang="ja-JP" altLang="en-US" dirty="0" smtClean="0"/>
              <a:t>比喩</a:t>
            </a:r>
            <a:r>
              <a:rPr kumimoji="1" lang="en-US" altLang="ja-JP" dirty="0" smtClean="0"/>
              <a:t>(</a:t>
            </a:r>
            <a:r>
              <a:rPr kumimoji="1" lang="ja-JP" altLang="en-US" dirty="0" smtClean="0"/>
              <a:t>暗喩、換喩</a:t>
            </a:r>
            <a:r>
              <a:rPr kumimoji="1" lang="en-US" altLang="ja-JP" dirty="0" smtClean="0"/>
              <a:t>)</a:t>
            </a:r>
            <a:r>
              <a:rPr kumimoji="1" lang="ja-JP" altLang="en-US" dirty="0" smtClean="0"/>
              <a:t>や慣用句も</a:t>
            </a:r>
            <a:r>
              <a:rPr kumimoji="1" lang="en-US" altLang="ja-JP" dirty="0" smtClean="0"/>
              <a:t>…</a:t>
            </a:r>
            <a:endParaRPr kumimoji="1" lang="ja-JP" altLang="en-US" dirty="0"/>
          </a:p>
        </p:txBody>
      </p:sp>
      <p:sp>
        <p:nvSpPr>
          <p:cNvPr id="5" name="上下矢印 4"/>
          <p:cNvSpPr/>
          <p:nvPr/>
        </p:nvSpPr>
        <p:spPr>
          <a:xfrm>
            <a:off x="1210614" y="3799269"/>
            <a:ext cx="425003" cy="1204174"/>
          </a:xfrm>
          <a:prstGeom prst="upDownArrow">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6" name="テキスト ボックス 5"/>
          <p:cNvSpPr txBox="1"/>
          <p:nvPr/>
        </p:nvSpPr>
        <p:spPr>
          <a:xfrm>
            <a:off x="3779950" y="1822361"/>
            <a:ext cx="3760630" cy="261606"/>
          </a:xfrm>
          <a:prstGeom prst="rect">
            <a:avLst/>
          </a:prstGeom>
          <a:noFill/>
          <a:ln w="12700" cap="flat">
            <a:solidFill>
              <a:schemeClr val="tx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altLang="ja-JP" sz="1100" dirty="0">
                <a:solidFill>
                  <a:srgbClr val="000000"/>
                </a:solidFill>
              </a:rPr>
              <a:t>http://mainichi.jp/articles/20170115/ddm/001/020/121000c</a:t>
            </a:r>
            <a:endParaRPr kumimoji="0" lang="ja-JP" altLang="en-US" sz="1100" b="0" i="0" u="none" strike="noStrike" cap="none" spc="0" normalizeH="0" baseline="0" dirty="0">
              <a:ln>
                <a:noFill/>
              </a:ln>
              <a:solidFill>
                <a:srgbClr val="000000"/>
              </a:solidFill>
              <a:effectLst/>
              <a:uFillTx/>
              <a:sym typeface="Avenir Roman"/>
            </a:endParaRPr>
          </a:p>
        </p:txBody>
      </p:sp>
    </p:spTree>
    <p:extLst>
      <p:ext uri="{BB962C8B-B14F-4D97-AF65-F5344CB8AC3E}">
        <p14:creationId xmlns:p14="http://schemas.microsoft.com/office/powerpoint/2010/main" val="2970903453"/>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24</a:t>
            </a:fld>
            <a:endParaRPr lang="ja-JP" altLang="en-US"/>
          </a:p>
        </p:txBody>
      </p:sp>
      <p:pic>
        <p:nvPicPr>
          <p:cNvPr id="5" name="コンテンツ プレースホルダー 4" descr="画面の領域"/>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300" y="752899"/>
            <a:ext cx="4693620" cy="5472112"/>
          </a:xfrm>
          <a:ln>
            <a:solidFill>
              <a:schemeClr val="accent1"/>
            </a:solidFill>
          </a:ln>
        </p:spPr>
      </p:pic>
      <p:sp>
        <p:nvSpPr>
          <p:cNvPr id="4" name="タイトル 3"/>
          <p:cNvSpPr>
            <a:spLocks noGrp="1"/>
          </p:cNvSpPr>
          <p:nvPr>
            <p:ph type="title"/>
          </p:nvPr>
        </p:nvSpPr>
        <p:spPr/>
        <p:txBody>
          <a:bodyPr/>
          <a:lstStyle/>
          <a:p>
            <a:r>
              <a:rPr kumimoji="1" lang="ja-JP" altLang="en-US" dirty="0" smtClean="0"/>
              <a:t>本当にメモリを食べてる人も</a:t>
            </a:r>
            <a:r>
              <a:rPr kumimoji="1" lang="en-US" altLang="ja-JP" dirty="0" smtClean="0"/>
              <a:t>…</a:t>
            </a:r>
            <a:endParaRPr kumimoji="1" lang="ja-JP" altLang="en-US" dirty="0"/>
          </a:p>
        </p:txBody>
      </p:sp>
    </p:spTree>
    <p:extLst>
      <p:ext uri="{BB962C8B-B14F-4D97-AF65-F5344CB8AC3E}">
        <p14:creationId xmlns:p14="http://schemas.microsoft.com/office/powerpoint/2010/main" val="2552583980"/>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25</a:t>
            </a:fld>
            <a:endParaRPr lang="ja-JP" altLang="en-US"/>
          </a:p>
        </p:txBody>
      </p:sp>
      <p:sp>
        <p:nvSpPr>
          <p:cNvPr id="4" name="タイトル 3"/>
          <p:cNvSpPr>
            <a:spLocks noGrp="1"/>
          </p:cNvSpPr>
          <p:nvPr>
            <p:ph type="title"/>
          </p:nvPr>
        </p:nvSpPr>
        <p:spPr/>
        <p:txBody>
          <a:bodyPr/>
          <a:lstStyle/>
          <a:p>
            <a:r>
              <a:rPr kumimoji="1" lang="ja-JP" altLang="en-US" dirty="0" smtClean="0"/>
              <a:t>係り受けも色々難しい</a:t>
            </a:r>
            <a:endParaRPr kumimoji="1" lang="ja-JP" altLang="en-US" dirty="0"/>
          </a:p>
        </p:txBody>
      </p:sp>
      <p:pic>
        <p:nvPicPr>
          <p:cNvPr id="1026" name="Picture 2" descr="https://pbs.twimg.com/media/BUsa6gdCUAI0hhF.png:lar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926" y="791066"/>
            <a:ext cx="3166460" cy="50957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94926" y="5886791"/>
            <a:ext cx="2569335" cy="311016"/>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en-US" altLang="ja-JP" sz="1400" dirty="0">
                <a:solidFill>
                  <a:srgbClr val="000000"/>
                </a:solidFill>
              </a:rPr>
              <a:t>@</a:t>
            </a:r>
            <a:r>
              <a:rPr lang="en-US" altLang="ja-JP" sz="1400" dirty="0" err="1" smtClean="0">
                <a:solidFill>
                  <a:srgbClr val="000000"/>
                </a:solidFill>
              </a:rPr>
              <a:t>nkmr_aki</a:t>
            </a:r>
            <a:r>
              <a:rPr lang="ja-JP" altLang="en-US" sz="1400" dirty="0" smtClean="0">
                <a:solidFill>
                  <a:srgbClr val="000000"/>
                </a:solidFill>
              </a:rPr>
              <a:t> </a:t>
            </a:r>
            <a:r>
              <a:rPr lang="ja-JP" altLang="en-US" sz="1400" dirty="0" err="1" smtClean="0">
                <a:solidFill>
                  <a:srgbClr val="000000"/>
                </a:solidFill>
              </a:rPr>
              <a:t>さんの</a:t>
            </a:r>
            <a:r>
              <a:rPr lang="en-US" altLang="ja-JP" sz="1400" dirty="0" smtClean="0">
                <a:solidFill>
                  <a:srgbClr val="000000"/>
                </a:solidFill>
              </a:rPr>
              <a:t>Twitter</a:t>
            </a:r>
            <a:r>
              <a:rPr lang="ja-JP" altLang="en-US" sz="1400" dirty="0" smtClean="0">
                <a:solidFill>
                  <a:srgbClr val="000000"/>
                </a:solidFill>
              </a:rPr>
              <a:t>より</a:t>
            </a:r>
            <a:endParaRPr kumimoji="0" lang="ja-JP" altLang="en-US" sz="1400" b="0" i="0" u="none" strike="noStrike" cap="none" spc="0" normalizeH="0" baseline="0" dirty="0">
              <a:ln>
                <a:noFill/>
              </a:ln>
              <a:solidFill>
                <a:srgbClr val="000000"/>
              </a:solidFill>
              <a:effectLst/>
              <a:uFillTx/>
              <a:sym typeface="Avenir Roman"/>
            </a:endParaRPr>
          </a:p>
        </p:txBody>
      </p:sp>
      <p:sp>
        <p:nvSpPr>
          <p:cNvPr id="6" name="正方形/長方形 5"/>
          <p:cNvSpPr/>
          <p:nvPr/>
        </p:nvSpPr>
        <p:spPr>
          <a:xfrm>
            <a:off x="4696409" y="5830759"/>
            <a:ext cx="2607972" cy="367048"/>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黒い目の大きな男の娘</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pic>
        <p:nvPicPr>
          <p:cNvPr id="1028" name="Picture 4" descr="2012051313554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91424" y="791067"/>
            <a:ext cx="2404752" cy="16044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201205131358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7724" y="791066"/>
            <a:ext cx="2461605" cy="16044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3791424" y="2416554"/>
            <a:ext cx="4895376" cy="560231"/>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400" dirty="0">
                <a:solidFill>
                  <a:srgbClr val="000000"/>
                </a:solidFill>
              </a:rPr>
              <a:t>黒い目のきれいな女の子が１８人いる！？</a:t>
            </a:r>
            <a:endParaRPr lang="en-US" altLang="ja-JP" sz="1400" dirty="0" smtClean="0">
              <a:solidFill>
                <a:srgbClr val="000000"/>
              </a:solidFill>
            </a:endParaRPr>
          </a:p>
          <a:p>
            <a:pPr marL="0" marR="0" indent="0" algn="l" defTabSz="914400" rtl="0" fontAlgn="auto" latinLnBrk="1" hangingPunct="0">
              <a:lnSpc>
                <a:spcPct val="100000"/>
              </a:lnSpc>
              <a:spcBef>
                <a:spcPts val="0"/>
              </a:spcBef>
              <a:spcAft>
                <a:spcPts val="0"/>
              </a:spcAft>
              <a:buClrTx/>
              <a:buSzTx/>
              <a:buFontTx/>
              <a:buNone/>
              <a:tabLst/>
            </a:pPr>
            <a:r>
              <a:rPr lang="en-US" altLang="ja-JP" sz="1400" dirty="0" smtClean="0">
                <a:solidFill>
                  <a:srgbClr val="000000"/>
                </a:solidFill>
              </a:rPr>
              <a:t>http</a:t>
            </a:r>
            <a:r>
              <a:rPr lang="en-US" altLang="ja-JP" sz="1400" dirty="0">
                <a:solidFill>
                  <a:srgbClr val="000000"/>
                </a:solidFill>
              </a:rPr>
              <a:t>://d.hatena.ne.jp/yosikazuf/20120513/p1</a:t>
            </a:r>
            <a:endParaRPr kumimoji="0" lang="ja-JP" altLang="en-US" sz="1400" b="0" i="0" u="none" strike="noStrike" cap="none" spc="0" normalizeH="0" baseline="0" dirty="0">
              <a:ln>
                <a:noFill/>
              </a:ln>
              <a:solidFill>
                <a:srgbClr val="000000"/>
              </a:solidFill>
              <a:effectLst/>
              <a:uFillTx/>
              <a:sym typeface="Avenir Roman"/>
            </a:endParaRPr>
          </a:p>
        </p:txBody>
      </p:sp>
      <p:pic>
        <p:nvPicPr>
          <p:cNvPr id="1034" name="Picture 10" descr="https://images-na.ssl-images-amazon.com/images/I/51Aq7ony9ZL._SX350_BO1,204,203,200_.jpg"/>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6544157" y="3232519"/>
            <a:ext cx="1471130" cy="208549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グループ化 13"/>
          <p:cNvGrpSpPr/>
          <p:nvPr/>
        </p:nvGrpSpPr>
        <p:grpSpPr>
          <a:xfrm>
            <a:off x="3855214" y="3160309"/>
            <a:ext cx="1637490" cy="2157704"/>
            <a:chOff x="7631219" y="2271053"/>
            <a:chExt cx="1751443" cy="5623696"/>
          </a:xfrm>
        </p:grpSpPr>
        <p:pic>
          <p:nvPicPr>
            <p:cNvPr id="15" name="Picture 10" descr="スレンダーマンのイラスト"/>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219" y="2271053"/>
              <a:ext cx="1751443" cy="562369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目の表情のイラスト（斜め上）"/>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51473" y="2412585"/>
              <a:ext cx="758961" cy="783964"/>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6" descr="http://2.bp.blogspot.com/-e51EtcEydVQ/VmFj_Nt2GsI/AAAAAAAA1bU/Y0X3j4o9DUc/s800/stand1_front02_girl.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49041" y="4423924"/>
            <a:ext cx="649836" cy="966299"/>
          </a:xfrm>
          <a:prstGeom prst="rect">
            <a:avLst/>
          </a:prstGeom>
          <a:noFill/>
          <a:extLst>
            <a:ext uri="{909E8E84-426E-40DD-AFC4-6F175D3DCCD1}">
              <a14:hiddenFill xmlns:a14="http://schemas.microsoft.com/office/drawing/2010/main">
                <a:solidFill>
                  <a:srgbClr val="FFFFFF"/>
                </a:solidFill>
              </a14:hiddenFill>
            </a:ext>
          </a:extLst>
        </p:spPr>
      </p:pic>
      <p:sp>
        <p:nvSpPr>
          <p:cNvPr id="18" name="正方形/長方形 17"/>
          <p:cNvSpPr/>
          <p:nvPr/>
        </p:nvSpPr>
        <p:spPr>
          <a:xfrm>
            <a:off x="3791424" y="5405225"/>
            <a:ext cx="1778689" cy="367048"/>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おとこのむすめ</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
        <p:nvSpPr>
          <p:cNvPr id="19" name="正方形/長方形 18"/>
          <p:cNvSpPr/>
          <p:nvPr/>
        </p:nvSpPr>
        <p:spPr>
          <a:xfrm>
            <a:off x="6662980" y="5405225"/>
            <a:ext cx="1233483" cy="367048"/>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おとこのこ</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Tree>
    <p:extLst>
      <p:ext uri="{BB962C8B-B14F-4D97-AF65-F5344CB8AC3E}">
        <p14:creationId xmlns:p14="http://schemas.microsoft.com/office/powerpoint/2010/main" val="4276362969"/>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26</a:t>
            </a:fld>
            <a:endParaRPr lang="ja-JP" altLang="en-US"/>
          </a:p>
        </p:txBody>
      </p:sp>
      <p:sp>
        <p:nvSpPr>
          <p:cNvPr id="4" name="タイトル 3"/>
          <p:cNvSpPr>
            <a:spLocks noGrp="1"/>
          </p:cNvSpPr>
          <p:nvPr>
            <p:ph type="title"/>
          </p:nvPr>
        </p:nvSpPr>
        <p:spPr/>
        <p:txBody>
          <a:bodyPr/>
          <a:lstStyle/>
          <a:p>
            <a:r>
              <a:rPr kumimoji="1" lang="ja-JP" altLang="en-US" dirty="0" smtClean="0"/>
              <a:t>実際の解析例</a:t>
            </a:r>
            <a:r>
              <a:rPr kumimoji="1" lang="en-US" altLang="ja-JP" dirty="0" smtClean="0"/>
              <a:t>(KNP)</a:t>
            </a:r>
            <a:endParaRPr kumimoji="1" lang="ja-JP" altLang="en-US" dirty="0"/>
          </a:p>
        </p:txBody>
      </p:sp>
      <p:sp>
        <p:nvSpPr>
          <p:cNvPr id="5" name="正方形/長方形 4"/>
          <p:cNvSpPr/>
          <p:nvPr/>
        </p:nvSpPr>
        <p:spPr>
          <a:xfrm>
            <a:off x="457199" y="836613"/>
            <a:ext cx="4353059" cy="1488024"/>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頭が──┐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赤い──┐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魚を──┐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食べた──┐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猫。</a:t>
            </a:r>
          </a:p>
        </p:txBody>
      </p:sp>
      <p:sp>
        <p:nvSpPr>
          <p:cNvPr id="6" name="正方形/長方形 5"/>
          <p:cNvSpPr/>
          <p:nvPr/>
        </p:nvSpPr>
        <p:spPr>
          <a:xfrm>
            <a:off x="4935992" y="836613"/>
            <a:ext cx="3388493" cy="1378553"/>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黒い──┐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目の──┐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きれいな──┐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女の</a:t>
            </a:r>
            <a:r>
              <a:rPr lang="ja-JP" altLang="en-US" sz="1800" dirty="0" smtClean="0">
                <a:solidFill>
                  <a:srgbClr val="000000"/>
                </a:solidFill>
                <a:latin typeface="HG教科書体" panose="02020609000000000000" pitchFamily="17" charset="-128"/>
                <a:ea typeface="HG教科書体" panose="02020609000000000000" pitchFamily="17" charset="-128"/>
              </a:rPr>
              <a:t>子</a:t>
            </a:r>
            <a:endParaRPr lang="ja-JP" altLang="en-US" sz="1800" dirty="0">
              <a:solidFill>
                <a:srgbClr val="000000"/>
              </a:solidFill>
              <a:latin typeface="HG教科書体" panose="02020609000000000000" pitchFamily="17" charset="-128"/>
              <a:ea typeface="HG教科書体" panose="02020609000000000000" pitchFamily="17" charset="-128"/>
            </a:endParaRPr>
          </a:p>
        </p:txBody>
      </p:sp>
      <p:sp>
        <p:nvSpPr>
          <p:cNvPr id="7" name="正方形/長方形 6"/>
          <p:cNvSpPr/>
          <p:nvPr/>
        </p:nvSpPr>
        <p:spPr>
          <a:xfrm>
            <a:off x="4846033" y="2805892"/>
            <a:ext cx="4297967" cy="3717779"/>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黒い──┐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目の──┐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大きな──┤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男の──┐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娘。</a:t>
            </a:r>
          </a:p>
          <a:p>
            <a:pPr marL="0" marR="0" indent="0" algn="l" defTabSz="914400" rtl="0" fontAlgn="auto" latinLnBrk="1" hangingPunct="0">
              <a:lnSpc>
                <a:spcPct val="100000"/>
              </a:lnSpc>
              <a:spcBef>
                <a:spcPts val="0"/>
              </a:spcBef>
              <a:spcAft>
                <a:spcPts val="0"/>
              </a:spcAft>
              <a:buClrTx/>
              <a:buSzTx/>
              <a:buFontTx/>
              <a:buNone/>
              <a:tabLst/>
            </a:pPr>
            <a:endParaRPr lang="ja-JP" altLang="en-US" sz="1800" dirty="0">
              <a:solidFill>
                <a:srgbClr val="000000"/>
              </a:solidFill>
              <a:latin typeface="HG教科書体" panose="02020609000000000000" pitchFamily="17" charset="-128"/>
              <a:ea typeface="HG教科書体" panose="02020609000000000000" pitchFamily="17" charset="-128"/>
            </a:endParaRPr>
          </a:p>
        </p:txBody>
      </p:sp>
      <p:sp>
        <p:nvSpPr>
          <p:cNvPr id="8" name="正方形/長方形 7"/>
          <p:cNvSpPr/>
          <p:nvPr/>
        </p:nvSpPr>
        <p:spPr>
          <a:xfrm>
            <a:off x="457198" y="2798495"/>
            <a:ext cx="4179196" cy="1488024"/>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望遠──┐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鏡で──┐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泳ぐ──┐　　　│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女の子を──┤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見た。</a:t>
            </a:r>
          </a:p>
          <a:p>
            <a:pPr marL="0" marR="0" indent="0" algn="l" defTabSz="914400" rtl="0" fontAlgn="auto" latinLnBrk="1" hangingPunct="0">
              <a:lnSpc>
                <a:spcPct val="100000"/>
              </a:lnSpc>
              <a:spcBef>
                <a:spcPts val="0"/>
              </a:spcBef>
              <a:spcAft>
                <a:spcPts val="0"/>
              </a:spcAft>
              <a:buClrTx/>
              <a:buSzTx/>
              <a:buFontTx/>
              <a:buNone/>
              <a:tabLst/>
            </a:pPr>
            <a:endParaRPr lang="ja-JP" altLang="en-US" sz="1800" dirty="0">
              <a:solidFill>
                <a:srgbClr val="000000"/>
              </a:solidFill>
              <a:latin typeface="HG教科書体" panose="02020609000000000000" pitchFamily="17" charset="-128"/>
              <a:ea typeface="HG教科書体" panose="02020609000000000000" pitchFamily="17" charset="-128"/>
            </a:endParaRPr>
          </a:p>
        </p:txBody>
      </p:sp>
      <p:sp>
        <p:nvSpPr>
          <p:cNvPr id="9" name="正方形/長方形 8"/>
          <p:cNvSpPr/>
          <p:nvPr/>
        </p:nvSpPr>
        <p:spPr>
          <a:xfrm>
            <a:off x="457199" y="4785533"/>
            <a:ext cx="4230712" cy="2032778"/>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双眼鏡で──┐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泳ぐ──┐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女の子を──┐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見た。</a:t>
            </a:r>
          </a:p>
          <a:p>
            <a:pPr marL="0" marR="0" indent="0" algn="l" defTabSz="914400" rtl="0" fontAlgn="auto" latinLnBrk="1" hangingPunct="0">
              <a:lnSpc>
                <a:spcPct val="100000"/>
              </a:lnSpc>
              <a:spcBef>
                <a:spcPts val="0"/>
              </a:spcBef>
              <a:spcAft>
                <a:spcPts val="0"/>
              </a:spcAft>
              <a:buClrTx/>
              <a:buSzTx/>
              <a:buFontTx/>
              <a:buNone/>
              <a:tabLst/>
            </a:pPr>
            <a:endParaRPr lang="ja-JP" altLang="en-US" sz="1800" dirty="0">
              <a:solidFill>
                <a:srgbClr val="000000"/>
              </a:solidFill>
              <a:latin typeface="HG教科書体" panose="02020609000000000000" pitchFamily="17" charset="-128"/>
              <a:ea typeface="HG教科書体" panose="02020609000000000000" pitchFamily="17" charset="-128"/>
            </a:endParaRPr>
          </a:p>
        </p:txBody>
      </p:sp>
      <p:grpSp>
        <p:nvGrpSpPr>
          <p:cNvPr id="10" name="グループ化 9"/>
          <p:cNvGrpSpPr/>
          <p:nvPr/>
        </p:nvGrpSpPr>
        <p:grpSpPr>
          <a:xfrm>
            <a:off x="657799" y="5375471"/>
            <a:ext cx="1669546" cy="1295520"/>
            <a:chOff x="5080716" y="4596814"/>
            <a:chExt cx="2209489" cy="1714500"/>
          </a:xfrm>
        </p:grpSpPr>
        <p:pic>
          <p:nvPicPr>
            <p:cNvPr id="2050" name="Picture 2" descr="競泳のイラスト（女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716" y="4596814"/>
              <a:ext cx="171450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双眼鏡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2600000">
              <a:off x="6425068" y="4962526"/>
              <a:ext cx="865137" cy="653179"/>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競泳のイラスト（女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6317" y="2645207"/>
            <a:ext cx="1044590" cy="104459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望遠鏡を覗く男の子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7297" y="3287475"/>
            <a:ext cx="825276" cy="8046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プール監視員のイラスト"/>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866892" y="5650766"/>
            <a:ext cx="936955" cy="11675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pbs.twimg.com/media/BUsa6gdCUAI0hhF.png:larg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3886" r="67997" b="59174"/>
          <a:stretch/>
        </p:blipFill>
        <p:spPr bwMode="auto">
          <a:xfrm>
            <a:off x="457198" y="1585290"/>
            <a:ext cx="869324" cy="7405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7" name="Picture 4" descr="20120513135549"/>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48565" r="77984" b="8890"/>
          <a:stretch/>
        </p:blipFill>
        <p:spPr bwMode="auto">
          <a:xfrm>
            <a:off x="5125793" y="1452593"/>
            <a:ext cx="529438" cy="68258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1" name="グループ化 10"/>
          <p:cNvGrpSpPr/>
          <p:nvPr/>
        </p:nvGrpSpPr>
        <p:grpSpPr>
          <a:xfrm>
            <a:off x="7851991" y="298309"/>
            <a:ext cx="1751443" cy="7310227"/>
            <a:chOff x="7631219" y="2271053"/>
            <a:chExt cx="1751443" cy="5623696"/>
          </a:xfrm>
        </p:grpSpPr>
        <p:pic>
          <p:nvPicPr>
            <p:cNvPr id="2058" name="Picture 10" descr="スレンダーマンの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31219" y="2271053"/>
              <a:ext cx="1751443" cy="562369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目の表情のイラスト（斜め上）"/>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82177" y="2645207"/>
              <a:ext cx="249526" cy="131001"/>
            </a:xfrm>
            <a:prstGeom prst="rect">
              <a:avLst/>
            </a:prstGeom>
            <a:noFill/>
            <a:extLst>
              <a:ext uri="{909E8E84-426E-40DD-AFC4-6F175D3DCCD1}">
                <a14:hiddenFill xmlns:a14="http://schemas.microsoft.com/office/drawing/2010/main">
                  <a:solidFill>
                    <a:srgbClr val="FFFFFF"/>
                  </a:solidFill>
                </a14:hiddenFill>
              </a:ext>
            </a:extLst>
          </p:spPr>
        </p:pic>
      </p:grpSp>
      <p:pic>
        <p:nvPicPr>
          <p:cNvPr id="2064" name="Picture 16" descr="http://2.bp.blogspot.com/-e51EtcEydVQ/VmFj_Nt2GsI/AAAAAAAA1bU/Y0X3j4o9DUc/s800/stand1_front02_girl.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16713" y="4785533"/>
            <a:ext cx="1115253" cy="1658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0845"/>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線矢印コネクタ 10"/>
          <p:cNvCxnSpPr/>
          <p:nvPr/>
        </p:nvCxnSpPr>
        <p:spPr>
          <a:xfrm flipH="1" flipV="1">
            <a:off x="4687911" y="1332964"/>
            <a:ext cx="845711" cy="951283"/>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14" name="直線矢印コネクタ 13"/>
          <p:cNvCxnSpPr/>
          <p:nvPr/>
        </p:nvCxnSpPr>
        <p:spPr>
          <a:xfrm flipH="1" flipV="1">
            <a:off x="5235262" y="2026956"/>
            <a:ext cx="298360" cy="257291"/>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27</a:t>
            </a:fld>
            <a:endParaRPr lang="ja-JP" altLang="en-US"/>
          </a:p>
        </p:txBody>
      </p:sp>
      <p:sp>
        <p:nvSpPr>
          <p:cNvPr id="4" name="タイトル 3"/>
          <p:cNvSpPr>
            <a:spLocks noGrp="1"/>
          </p:cNvSpPr>
          <p:nvPr>
            <p:ph type="title"/>
          </p:nvPr>
        </p:nvSpPr>
        <p:spPr/>
        <p:txBody>
          <a:bodyPr/>
          <a:lstStyle/>
          <a:p>
            <a:r>
              <a:rPr kumimoji="1" lang="ja-JP" altLang="en-US" dirty="0" smtClean="0"/>
              <a:t>述語項構造解析</a:t>
            </a:r>
            <a:endParaRPr kumimoji="1" lang="ja-JP" altLang="en-US" dirty="0"/>
          </a:p>
        </p:txBody>
      </p:sp>
      <p:sp>
        <p:nvSpPr>
          <p:cNvPr id="5" name="正方形/長方形 4"/>
          <p:cNvSpPr/>
          <p:nvPr/>
        </p:nvSpPr>
        <p:spPr>
          <a:xfrm>
            <a:off x="354168" y="894569"/>
            <a:ext cx="3388493" cy="1457044"/>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800" dirty="0" smtClean="0">
                <a:solidFill>
                  <a:srgbClr val="000000"/>
                </a:solidFill>
                <a:latin typeface="HG教科書体" panose="02020609000000000000" pitchFamily="17" charset="-128"/>
                <a:ea typeface="HG教科書体" panose="02020609000000000000" pitchFamily="17" charset="-128"/>
              </a:rPr>
              <a:t>        太郎</a:t>
            </a:r>
            <a:r>
              <a:rPr lang="ja-JP" altLang="en-US" sz="1800" dirty="0">
                <a:solidFill>
                  <a:srgbClr val="000000"/>
                </a:solidFill>
                <a:latin typeface="HG教科書体" panose="02020609000000000000" pitchFamily="17" charset="-128"/>
                <a:ea typeface="HG教科書体" panose="02020609000000000000" pitchFamily="17" charset="-128"/>
              </a:rPr>
              <a:t>は──┐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smtClean="0">
                <a:solidFill>
                  <a:srgbClr val="000000"/>
                </a:solidFill>
                <a:latin typeface="HG教科書体" panose="02020609000000000000" pitchFamily="17" charset="-128"/>
                <a:ea typeface="HG教科書体" panose="02020609000000000000" pitchFamily="17" charset="-128"/>
              </a:rPr>
              <a:t>パンを</a:t>
            </a:r>
            <a:r>
              <a:rPr lang="ja-JP" altLang="en-US" sz="1800" dirty="0">
                <a:solidFill>
                  <a:srgbClr val="000000"/>
                </a:solidFill>
                <a:latin typeface="HG教科書体" panose="02020609000000000000" pitchFamily="17" charset="-128"/>
                <a:ea typeface="HG教科書体" panose="02020609000000000000" pitchFamily="17" charset="-128"/>
              </a:rPr>
              <a:t>──┐　　　│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買って──┤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家で──┤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食べた。</a:t>
            </a:r>
          </a:p>
        </p:txBody>
      </p:sp>
      <p:sp>
        <p:nvSpPr>
          <p:cNvPr id="7" name="正方形/長方形 6"/>
          <p:cNvSpPr/>
          <p:nvPr/>
        </p:nvSpPr>
        <p:spPr>
          <a:xfrm>
            <a:off x="354167" y="2797703"/>
            <a:ext cx="3388493" cy="1750432"/>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800" dirty="0" smtClean="0">
                <a:solidFill>
                  <a:srgbClr val="000000"/>
                </a:solidFill>
                <a:latin typeface="HG教科書体" panose="02020609000000000000" pitchFamily="17" charset="-128"/>
                <a:ea typeface="HG教科書体" panose="02020609000000000000" pitchFamily="17" charset="-128"/>
              </a:rPr>
              <a:t>            </a:t>
            </a:r>
            <a:r>
              <a:rPr lang="ja-JP" altLang="en-US" sz="1800" dirty="0">
                <a:solidFill>
                  <a:srgbClr val="000000"/>
                </a:solidFill>
                <a:latin typeface="HG教科書体" panose="02020609000000000000" pitchFamily="17" charset="-128"/>
                <a:ea typeface="HG教科書体" panose="02020609000000000000" pitchFamily="17" charset="-128"/>
              </a:rPr>
              <a:t>太郎は──┐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パソコンを──┐　　　│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買ったが──┤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電気を──┐　　　│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食うので──┤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止めている。</a:t>
            </a:r>
          </a:p>
        </p:txBody>
      </p:sp>
      <p:sp>
        <p:nvSpPr>
          <p:cNvPr id="8" name="角丸四角形 7"/>
          <p:cNvSpPr/>
          <p:nvPr/>
        </p:nvSpPr>
        <p:spPr>
          <a:xfrm>
            <a:off x="3947375" y="895081"/>
            <a:ext cx="2923504" cy="437882"/>
          </a:xfrm>
          <a:prstGeom prst="round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太郎が</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パンを買って</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9" name="角丸四角形 8"/>
          <p:cNvSpPr/>
          <p:nvPr/>
        </p:nvSpPr>
        <p:spPr>
          <a:xfrm>
            <a:off x="3947375" y="1589074"/>
            <a:ext cx="3044507" cy="437882"/>
          </a:xfrm>
          <a:prstGeom prst="roundRect">
            <a:avLst/>
          </a:prstGeom>
          <a:solidFill>
            <a:schemeClr val="bg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太郎が</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パンを</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食べた</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19" name="正方形/長方形 18"/>
          <p:cNvSpPr/>
          <p:nvPr/>
        </p:nvSpPr>
        <p:spPr>
          <a:xfrm>
            <a:off x="4687911" y="2155500"/>
            <a:ext cx="3354946" cy="437882"/>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係り受けでは分からない</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20" name="角丸四角形 19"/>
          <p:cNvSpPr/>
          <p:nvPr/>
        </p:nvSpPr>
        <p:spPr>
          <a:xfrm>
            <a:off x="3947372" y="2823952"/>
            <a:ext cx="3522371" cy="437882"/>
          </a:xfrm>
          <a:prstGeom prst="round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太郎が</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パソコンを買った</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21" name="角丸四角形 20"/>
          <p:cNvSpPr/>
          <p:nvPr/>
        </p:nvSpPr>
        <p:spPr>
          <a:xfrm>
            <a:off x="3947372" y="3364283"/>
            <a:ext cx="3522371" cy="437882"/>
          </a:xfrm>
          <a:prstGeom prst="round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パソコンが</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電気を食う</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22" name="角丸四角形 21"/>
          <p:cNvSpPr/>
          <p:nvPr/>
        </p:nvSpPr>
        <p:spPr>
          <a:xfrm>
            <a:off x="3945561" y="3917520"/>
            <a:ext cx="4069726" cy="437882"/>
          </a:xfrm>
          <a:prstGeom prst="round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太郎が</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パソコンを止めている</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23" name="正方形/長方形 22"/>
          <p:cNvSpPr/>
          <p:nvPr/>
        </p:nvSpPr>
        <p:spPr>
          <a:xfrm>
            <a:off x="354167" y="4731518"/>
            <a:ext cx="3764922" cy="1191253"/>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電力を──┐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食べる──┐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パソコンは──┐　</a:t>
            </a:r>
          </a:p>
          <a:p>
            <a:pPr marL="0" marR="0" indent="0" algn="l" defTabSz="914400" rtl="0" fontAlgn="auto" latinLnBrk="1" hangingPunct="0">
              <a:lnSpc>
                <a:spcPct val="100000"/>
              </a:lnSpc>
              <a:spcBef>
                <a:spcPts val="0"/>
              </a:spcBef>
              <a:spcAft>
                <a:spcPts val="0"/>
              </a:spcAft>
              <a:buClrTx/>
              <a:buSzTx/>
              <a:buFontTx/>
              <a:buNone/>
              <a:tabLst/>
            </a:pPr>
            <a:r>
              <a:rPr lang="ja-JP" altLang="en-US" sz="1800" dirty="0">
                <a:solidFill>
                  <a:srgbClr val="000000"/>
                </a:solidFill>
                <a:latin typeface="HG教科書体" panose="02020609000000000000" pitchFamily="17" charset="-128"/>
                <a:ea typeface="HG教科書体" panose="02020609000000000000" pitchFamily="17" charset="-128"/>
              </a:rPr>
              <a:t>                    止めて</a:t>
            </a:r>
            <a:r>
              <a:rPr lang="ja-JP" altLang="en-US" sz="1800" dirty="0" smtClean="0">
                <a:solidFill>
                  <a:srgbClr val="000000"/>
                </a:solidFill>
                <a:latin typeface="HG教科書体" panose="02020609000000000000" pitchFamily="17" charset="-128"/>
                <a:ea typeface="HG教科書体" panose="02020609000000000000" pitchFamily="17" charset="-128"/>
              </a:rPr>
              <a:t>いる。</a:t>
            </a:r>
            <a:endParaRPr lang="ja-JP" altLang="en-US" sz="1800" dirty="0">
              <a:solidFill>
                <a:srgbClr val="000000"/>
              </a:solidFill>
              <a:latin typeface="HG教科書体" panose="02020609000000000000" pitchFamily="17" charset="-128"/>
              <a:ea typeface="HG教科書体" panose="02020609000000000000" pitchFamily="17" charset="-128"/>
            </a:endParaRPr>
          </a:p>
        </p:txBody>
      </p:sp>
      <p:sp>
        <p:nvSpPr>
          <p:cNvPr id="24" name="角丸四角形 23"/>
          <p:cNvSpPr/>
          <p:nvPr/>
        </p:nvSpPr>
        <p:spPr>
          <a:xfrm>
            <a:off x="4292952" y="4728740"/>
            <a:ext cx="3556717" cy="437882"/>
          </a:xfrm>
          <a:prstGeom prst="round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パソコンが</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電力を食べる</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25" name="角丸四角形 24"/>
          <p:cNvSpPr/>
          <p:nvPr/>
        </p:nvSpPr>
        <p:spPr>
          <a:xfrm>
            <a:off x="4292952" y="5282323"/>
            <a:ext cx="3556717" cy="437882"/>
          </a:xfrm>
          <a:prstGeom prst="round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パソコンを</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止めている</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26" name="テキスト ボックス 25"/>
          <p:cNvSpPr txBox="1"/>
          <p:nvPr/>
        </p:nvSpPr>
        <p:spPr>
          <a:xfrm>
            <a:off x="107657" y="6458312"/>
            <a:ext cx="5872767" cy="2769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altLang="ja-JP" sz="1200" dirty="0">
                <a:solidFill>
                  <a:srgbClr val="000000"/>
                </a:solidFill>
                <a:hlinkClick r:id="rId2"/>
              </a:rPr>
              <a:t>https://</a:t>
            </a:r>
            <a:r>
              <a:rPr lang="en-US" altLang="ja-JP" sz="1200" dirty="0" smtClean="0">
                <a:solidFill>
                  <a:srgbClr val="000000"/>
                </a:solidFill>
                <a:hlinkClick r:id="rId2"/>
              </a:rPr>
              <a:t>gist.github.com/mhangyo-wni/7578e6e339294538b5bfaeeb576014c3</a:t>
            </a:r>
            <a:r>
              <a:rPr kumimoji="0" lang="ja-JP" altLang="en-US" sz="1200" b="0" i="0" u="none" strike="noStrike" cap="none" spc="0" normalizeH="0" baseline="0" dirty="0" smtClean="0">
                <a:ln>
                  <a:noFill/>
                </a:ln>
                <a:solidFill>
                  <a:srgbClr val="000000"/>
                </a:solidFill>
                <a:effectLst/>
                <a:uFillTx/>
                <a:sym typeface="Avenir Roman"/>
              </a:rPr>
              <a:t>も参考に。</a:t>
            </a:r>
            <a:endParaRPr kumimoji="0" lang="ja-JP" altLang="en-US" sz="1200" b="0" i="0" u="none" strike="noStrike" cap="none" spc="0" normalizeH="0" baseline="0" dirty="0">
              <a:ln>
                <a:noFill/>
              </a:ln>
              <a:solidFill>
                <a:srgbClr val="000000"/>
              </a:solidFill>
              <a:effectLst/>
              <a:uFillTx/>
              <a:sym typeface="Avenir Roman"/>
            </a:endParaRPr>
          </a:p>
        </p:txBody>
      </p:sp>
      <p:cxnSp>
        <p:nvCxnSpPr>
          <p:cNvPr id="28" name="直線矢印コネクタ 27"/>
          <p:cNvCxnSpPr/>
          <p:nvPr/>
        </p:nvCxnSpPr>
        <p:spPr>
          <a:xfrm flipH="1" flipV="1">
            <a:off x="4378817" y="5641739"/>
            <a:ext cx="25758" cy="262990"/>
          </a:xfrm>
          <a:prstGeom prst="straightConnector1">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30" name="正方形/長方形 29"/>
          <p:cNvSpPr/>
          <p:nvPr/>
        </p:nvSpPr>
        <p:spPr>
          <a:xfrm>
            <a:off x="4386659" y="5835672"/>
            <a:ext cx="3083084" cy="437882"/>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文中にない</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著者</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が</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Tree>
    <p:extLst>
      <p:ext uri="{BB962C8B-B14F-4D97-AF65-F5344CB8AC3E}">
        <p14:creationId xmlns:p14="http://schemas.microsoft.com/office/powerpoint/2010/main" val="2533859959"/>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28</a:t>
            </a:fld>
            <a:endParaRPr lang="ja-JP" altLang="en-US"/>
          </a:p>
        </p:txBody>
      </p:sp>
      <p:sp>
        <p:nvSpPr>
          <p:cNvPr id="4" name="タイトル 3"/>
          <p:cNvSpPr>
            <a:spLocks noGrp="1"/>
          </p:cNvSpPr>
          <p:nvPr>
            <p:ph type="title"/>
          </p:nvPr>
        </p:nvSpPr>
        <p:spPr/>
        <p:txBody>
          <a:bodyPr/>
          <a:lstStyle/>
          <a:p>
            <a:r>
              <a:rPr kumimoji="1" lang="ja-JP" altLang="en-US" dirty="0" smtClean="0"/>
              <a:t>時制・アスペクト・否定表現</a:t>
            </a:r>
            <a:endParaRPr kumimoji="1" lang="ja-JP" altLang="en-US" dirty="0"/>
          </a:p>
        </p:txBody>
      </p:sp>
      <p:sp>
        <p:nvSpPr>
          <p:cNvPr id="5" name="正方形/長方形 4"/>
          <p:cNvSpPr/>
          <p:nvPr/>
        </p:nvSpPr>
        <p:spPr>
          <a:xfrm>
            <a:off x="431442" y="1010478"/>
            <a:ext cx="7598535" cy="1339916"/>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2030</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年、地球温暖化の影響で日本の沿岸部は</a:t>
            </a:r>
            <a:r>
              <a:rPr kumimoji="0" lang="ja-JP" altLang="en-US" sz="2400" b="0" i="0" u="sng" strike="noStrike" cap="none" spc="0" normalizeH="0" baseline="0" dirty="0" smtClean="0">
                <a:ln>
                  <a:noFill/>
                </a:ln>
                <a:solidFill>
                  <a:srgbClr val="000000"/>
                </a:solidFill>
                <a:effectLst/>
                <a:uFillTx/>
                <a:latin typeface="+mj-lt"/>
                <a:ea typeface="+mj-ea"/>
                <a:cs typeface="+mj-cs"/>
                <a:sym typeface="Avenir Roman"/>
              </a:rPr>
              <a:t>海の底だ</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。その時、日本の経済はどうなっているのだろう。</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9" name="正方形/長方形 8"/>
          <p:cNvSpPr/>
          <p:nvPr/>
        </p:nvSpPr>
        <p:spPr>
          <a:xfrm>
            <a:off x="2833352" y="1824893"/>
            <a:ext cx="5151550" cy="44980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表層は現在形だが、未来の仮定の話。</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10" name="正方形/長方形 9"/>
          <p:cNvSpPr/>
          <p:nvPr/>
        </p:nvSpPr>
        <p:spPr>
          <a:xfrm>
            <a:off x="431441" y="3593216"/>
            <a:ext cx="7952703" cy="899315"/>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sng" strike="noStrike" cap="none" spc="0" normalizeH="0" baseline="0" dirty="0" smtClean="0">
                <a:ln>
                  <a:noFill/>
                </a:ln>
                <a:solidFill>
                  <a:srgbClr val="000000"/>
                </a:solidFill>
                <a:effectLst/>
                <a:uFillTx/>
                <a:latin typeface="+mj-lt"/>
                <a:ea typeface="+mj-ea"/>
                <a:cs typeface="+mj-cs"/>
                <a:sym typeface="Avenir Roman"/>
              </a:rPr>
              <a:t>冠水する</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心配はなさそうだ。</a:t>
            </a:r>
            <a:endPar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sng" strike="noStrike" cap="none" spc="0" normalizeH="0" baseline="0" dirty="0" smtClean="0">
                <a:ln>
                  <a:noFill/>
                </a:ln>
                <a:solidFill>
                  <a:srgbClr val="000000"/>
                </a:solidFill>
                <a:effectLst/>
                <a:uFillTx/>
                <a:latin typeface="+mj-lt"/>
                <a:ea typeface="+mj-ea"/>
                <a:cs typeface="+mj-cs"/>
                <a:sym typeface="Avenir Roman"/>
              </a:rPr>
              <a:t>冠水した</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事実はない。</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11" name="正方形/長方形 10"/>
          <p:cNvSpPr/>
          <p:nvPr/>
        </p:nvSpPr>
        <p:spPr>
          <a:xfrm>
            <a:off x="4468969" y="3605342"/>
            <a:ext cx="3857222" cy="861180"/>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「冠水する」「冠水した」と書いてあるが冠水はない。</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12" name="正方形/長方形 11"/>
          <p:cNvSpPr/>
          <p:nvPr/>
        </p:nvSpPr>
        <p:spPr>
          <a:xfrm>
            <a:off x="431441" y="2539318"/>
            <a:ext cx="7598535" cy="1002371"/>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昨日、暴動が</a:t>
            </a:r>
            <a:r>
              <a:rPr kumimoji="0" lang="ja-JP" altLang="en-US" sz="2400" b="0" i="0" u="sng" strike="noStrike" cap="none" spc="0" normalizeH="0" baseline="0" dirty="0" smtClean="0">
                <a:ln>
                  <a:noFill/>
                </a:ln>
                <a:solidFill>
                  <a:srgbClr val="000000"/>
                </a:solidFill>
                <a:effectLst/>
                <a:uFillTx/>
                <a:latin typeface="+mj-lt"/>
                <a:ea typeface="+mj-ea"/>
                <a:cs typeface="+mj-cs"/>
                <a:sym typeface="Avenir Roman"/>
              </a:rPr>
              <a:t>起こった</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が、明日には鎮圧されそうだ。</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13" name="正方形/長方形 12"/>
          <p:cNvSpPr/>
          <p:nvPr/>
        </p:nvSpPr>
        <p:spPr>
          <a:xfrm>
            <a:off x="1764406" y="3040503"/>
            <a:ext cx="3931808" cy="44980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過去だが、まだ継続している。</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16" name="正方形/長方形 15"/>
          <p:cNvSpPr/>
          <p:nvPr/>
        </p:nvSpPr>
        <p:spPr>
          <a:xfrm>
            <a:off x="431441" y="4614944"/>
            <a:ext cx="7952703" cy="1233573"/>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萩行は過去にアルバイトをしている。</a:t>
            </a:r>
            <a:endPar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萩行は会社で働いている。</a:t>
            </a:r>
            <a:endPar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endParaRPr>
          </a:p>
          <a:p>
            <a:pPr algn="l" rtl="0" latinLnBrk="1" hangingPunct="0"/>
            <a:r>
              <a:rPr lang="ja-JP" altLang="en-US" dirty="0">
                <a:solidFill>
                  <a:srgbClr val="000000"/>
                </a:solidFill>
              </a:rPr>
              <a:t>萩行は結婚している。</a:t>
            </a:r>
            <a:endParaRPr lang="en-US" altLang="ja-JP" dirty="0">
              <a:solidFill>
                <a:srgbClr val="000000"/>
              </a:solidFill>
            </a:endParaRPr>
          </a:p>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17" name="正方形/長方形 16"/>
          <p:cNvSpPr/>
          <p:nvPr/>
        </p:nvSpPr>
        <p:spPr>
          <a:xfrm>
            <a:off x="5084466" y="4657222"/>
            <a:ext cx="2810283" cy="1167737"/>
          </a:xfrm>
          <a:prstGeom prst="rect">
            <a:avLst/>
          </a:prstGeom>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←経験を表す</a:t>
            </a:r>
            <a:endPar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←現在進行形</a:t>
            </a:r>
            <a:endPar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a:t>
            </a:r>
            <a:r>
              <a:rPr lang="ja-JP" altLang="en-US" dirty="0" smtClean="0">
                <a:solidFill>
                  <a:srgbClr val="000000"/>
                </a:solidFill>
              </a:rPr>
              <a:t>経験</a:t>
            </a:r>
            <a:r>
              <a:rPr lang="ja-JP" altLang="en-US" dirty="0">
                <a:solidFill>
                  <a:srgbClr val="000000"/>
                </a:solidFill>
              </a:rPr>
              <a:t>？進行形</a:t>
            </a:r>
            <a:r>
              <a:rPr lang="ja-JP" altLang="en-US" dirty="0" smtClean="0">
                <a:solidFill>
                  <a:srgbClr val="000000"/>
                </a:solidFill>
              </a:rPr>
              <a:t>？</a:t>
            </a:r>
            <a:endParaRPr lang="en-US" altLang="ja-JP" dirty="0">
              <a:solidFill>
                <a:srgbClr val="000000"/>
              </a:solidFill>
            </a:endParaRPr>
          </a:p>
        </p:txBody>
      </p:sp>
    </p:spTree>
    <p:extLst>
      <p:ext uri="{BB962C8B-B14F-4D97-AF65-F5344CB8AC3E}">
        <p14:creationId xmlns:p14="http://schemas.microsoft.com/office/powerpoint/2010/main" val="1569532398"/>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29</a:t>
            </a:fld>
            <a:endParaRPr lang="ja-JP" altLang="en-US"/>
          </a:p>
        </p:txBody>
      </p:sp>
      <p:sp>
        <p:nvSpPr>
          <p:cNvPr id="3" name="コンテンツ プレースホルダー 2"/>
          <p:cNvSpPr>
            <a:spLocks noGrp="1"/>
          </p:cNvSpPr>
          <p:nvPr>
            <p:ph idx="1"/>
          </p:nvPr>
        </p:nvSpPr>
        <p:spPr/>
        <p:txBody>
          <a:bodyPr/>
          <a:lstStyle/>
          <a:p>
            <a:r>
              <a:rPr kumimoji="1" lang="ja-JP" altLang="en-US" dirty="0" smtClean="0"/>
              <a:t>個別の問題設定をきちんと考えないと</a:t>
            </a:r>
            <a:r>
              <a:rPr kumimoji="1" lang="en-US" altLang="ja-JP" dirty="0" smtClean="0"/>
              <a:t>Deep</a:t>
            </a:r>
            <a:r>
              <a:rPr kumimoji="1" lang="ja-JP" altLang="en-US" dirty="0" smtClean="0"/>
              <a:t> </a:t>
            </a:r>
            <a:r>
              <a:rPr kumimoji="1" lang="en-US" altLang="ja-JP" dirty="0" smtClean="0"/>
              <a:t>Learning</a:t>
            </a:r>
            <a:r>
              <a:rPr kumimoji="1" lang="ja-JP" altLang="en-US" dirty="0" smtClean="0"/>
              <a:t>でもどうしようもない</a:t>
            </a:r>
            <a:endParaRPr kumimoji="1" lang="en-US" altLang="ja-JP" dirty="0" smtClean="0"/>
          </a:p>
          <a:p>
            <a:r>
              <a:rPr kumimoji="1" lang="ja-JP" altLang="en-US" dirty="0" smtClean="0"/>
              <a:t>一方で</a:t>
            </a:r>
            <a:r>
              <a:rPr kumimoji="1" lang="en-US" altLang="ja-JP" dirty="0" smtClean="0"/>
              <a:t>…E2E</a:t>
            </a:r>
            <a:r>
              <a:rPr kumimoji="1" lang="ja-JP" altLang="en-US" dirty="0" smtClean="0"/>
              <a:t>の機械翻訳モデルは、隠れ層で文法構造などを学習している可能性</a:t>
            </a:r>
            <a:r>
              <a:rPr kumimoji="1" lang="en-US" altLang="ja-JP" dirty="0" smtClean="0"/>
              <a:t/>
            </a:r>
            <a:br>
              <a:rPr kumimoji="1" lang="en-US" altLang="ja-JP" dirty="0" smtClean="0"/>
            </a:br>
            <a:r>
              <a:rPr kumimoji="1" lang="en-US" altLang="ja-JP" dirty="0" smtClean="0"/>
              <a:t>[Shi et al. EMNLP2016]</a:t>
            </a:r>
          </a:p>
          <a:p>
            <a:pPr lvl="1"/>
            <a:r>
              <a:rPr kumimoji="1" lang="ja-JP" altLang="en-US" dirty="0" smtClean="0"/>
              <a:t>態</a:t>
            </a:r>
            <a:r>
              <a:rPr kumimoji="1" lang="en-US" altLang="ja-JP" dirty="0" smtClean="0"/>
              <a:t>(</a:t>
            </a:r>
            <a:r>
              <a:rPr kumimoji="1" lang="ja-JP" altLang="en-US" dirty="0" smtClean="0"/>
              <a:t>受動、能動</a:t>
            </a:r>
            <a:r>
              <a:rPr kumimoji="1" lang="en-US" altLang="ja-JP" dirty="0" smtClean="0"/>
              <a:t>)</a:t>
            </a:r>
            <a:r>
              <a:rPr kumimoji="1" lang="ja-JP" altLang="en-US" dirty="0" err="1" smtClean="0"/>
              <a:t>、</a:t>
            </a:r>
            <a:r>
              <a:rPr kumimoji="1" lang="ja-JP" altLang="en-US" dirty="0" smtClean="0"/>
              <a:t>時制、構文</a:t>
            </a:r>
            <a:r>
              <a:rPr kumimoji="1" lang="en-US" altLang="ja-JP" dirty="0" smtClean="0"/>
              <a:t/>
            </a:r>
            <a:br>
              <a:rPr kumimoji="1" lang="en-US" altLang="ja-JP" dirty="0" smtClean="0"/>
            </a:br>
            <a:r>
              <a:rPr kumimoji="1" lang="ja-JP" altLang="en-US" dirty="0" smtClean="0"/>
              <a:t>を識別できる</a:t>
            </a:r>
            <a:endParaRPr kumimoji="1" lang="en-US" altLang="ja-JP" dirty="0" smtClean="0"/>
          </a:p>
          <a:p>
            <a:r>
              <a:rPr kumimoji="1" lang="en-US" altLang="ja-JP" dirty="0" smtClean="0"/>
              <a:t>E2E</a:t>
            </a:r>
            <a:r>
              <a:rPr kumimoji="1" lang="ja-JP" altLang="en-US" dirty="0" smtClean="0"/>
              <a:t>で問題設定できるなら</a:t>
            </a:r>
            <a:r>
              <a:rPr kumimoji="1" lang="en-US" altLang="ja-JP" dirty="0" smtClean="0"/>
              <a:t/>
            </a:r>
            <a:br>
              <a:rPr kumimoji="1" lang="en-US" altLang="ja-JP" dirty="0" smtClean="0"/>
            </a:br>
            <a:r>
              <a:rPr kumimoji="1" lang="ja-JP" altLang="en-US" dirty="0" smtClean="0"/>
              <a:t>細かいことは気にしなくてよくなる？</a:t>
            </a:r>
            <a:endParaRPr kumimoji="1" lang="en-US" altLang="ja-JP" dirty="0" smtClean="0"/>
          </a:p>
          <a:p>
            <a:pPr lvl="1"/>
            <a:r>
              <a:rPr kumimoji="1" lang="ja-JP" altLang="en-US" dirty="0" smtClean="0"/>
              <a:t>応用ではこれら問題の出力が必要になることも</a:t>
            </a:r>
            <a:endParaRPr kumimoji="1" lang="en-US" altLang="ja-JP" dirty="0" smtClean="0"/>
          </a:p>
          <a:p>
            <a:pPr lvl="1"/>
            <a:r>
              <a:rPr kumimoji="1" lang="ja-JP" altLang="en-US" dirty="0" smtClean="0"/>
              <a:t>対話の</a:t>
            </a:r>
            <a:r>
              <a:rPr kumimoji="1" lang="en-US" altLang="ja-JP" dirty="0" smtClean="0"/>
              <a:t>E2E</a:t>
            </a:r>
            <a:r>
              <a:rPr kumimoji="1" lang="ja-JP" altLang="en-US" dirty="0" smtClean="0"/>
              <a:t>学習でも同じ結果が得られるかは不明</a:t>
            </a:r>
            <a:endParaRPr kumimoji="1" lang="en-US" altLang="ja-JP" dirty="0" smtClean="0"/>
          </a:p>
          <a:p>
            <a:pPr lvl="1"/>
            <a:endParaRPr kumimoji="1" lang="ja-JP" altLang="en-US" dirty="0"/>
          </a:p>
        </p:txBody>
      </p:sp>
      <p:sp>
        <p:nvSpPr>
          <p:cNvPr id="4" name="タイトル 3"/>
          <p:cNvSpPr>
            <a:spLocks noGrp="1"/>
          </p:cNvSpPr>
          <p:nvPr>
            <p:ph type="title"/>
          </p:nvPr>
        </p:nvSpPr>
        <p:spPr/>
        <p:txBody>
          <a:bodyPr/>
          <a:lstStyle/>
          <a:p>
            <a:r>
              <a:rPr kumimoji="1" lang="en-US" altLang="ja-JP" dirty="0" smtClean="0"/>
              <a:t>Deep Learning</a:t>
            </a:r>
            <a:r>
              <a:rPr kumimoji="1" lang="ja-JP" altLang="en-US" dirty="0" err="1" smtClean="0"/>
              <a:t>でど</a:t>
            </a:r>
            <a:r>
              <a:rPr kumimoji="1" lang="ja-JP" altLang="en-US" dirty="0" smtClean="0"/>
              <a:t>うなるの？</a:t>
            </a:r>
            <a:endParaRPr kumimoji="1" lang="ja-JP" altLang="en-US" dirty="0"/>
          </a:p>
        </p:txBody>
      </p:sp>
      <p:pic>
        <p:nvPicPr>
          <p:cNvPr id="5" name="図 4"/>
          <p:cNvPicPr>
            <a:picLocks noChangeAspect="1"/>
          </p:cNvPicPr>
          <p:nvPr/>
        </p:nvPicPr>
        <p:blipFill>
          <a:blip r:embed="rId2"/>
          <a:stretch>
            <a:fillRect/>
          </a:stretch>
        </p:blipFill>
        <p:spPr>
          <a:xfrm>
            <a:off x="5995248" y="2358277"/>
            <a:ext cx="2459731" cy="2082906"/>
          </a:xfrm>
          <a:prstGeom prst="rect">
            <a:avLst/>
          </a:prstGeom>
          <a:ln>
            <a:solidFill>
              <a:schemeClr val="tx1"/>
            </a:solidFill>
          </a:ln>
        </p:spPr>
      </p:pic>
    </p:spTree>
    <p:extLst>
      <p:ext uri="{BB962C8B-B14F-4D97-AF65-F5344CB8AC3E}">
        <p14:creationId xmlns:p14="http://schemas.microsoft.com/office/powerpoint/2010/main" val="369383202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3</a:t>
            </a:fld>
            <a:endParaRPr lang="ja-JP" altLang="en-US"/>
          </a:p>
        </p:txBody>
      </p:sp>
      <p:sp>
        <p:nvSpPr>
          <p:cNvPr id="4" name="タイトル 3"/>
          <p:cNvSpPr>
            <a:spLocks noGrp="1"/>
          </p:cNvSpPr>
          <p:nvPr>
            <p:ph type="title"/>
          </p:nvPr>
        </p:nvSpPr>
        <p:spPr/>
        <p:txBody>
          <a:bodyPr/>
          <a:lstStyle/>
          <a:p>
            <a:r>
              <a:rPr kumimoji="1" lang="ja-JP" altLang="en-US" dirty="0" smtClean="0"/>
              <a:t>天気予報原稿生成システム</a:t>
            </a:r>
            <a:endParaRPr kumimoji="1" lang="ja-JP" altLang="en-US" dirty="0"/>
          </a:p>
        </p:txBody>
      </p:sp>
      <p:sp>
        <p:nvSpPr>
          <p:cNvPr id="7" name="正方形/長方形 6"/>
          <p:cNvSpPr/>
          <p:nvPr/>
        </p:nvSpPr>
        <p:spPr>
          <a:xfrm>
            <a:off x="363273" y="2827128"/>
            <a:ext cx="1833749" cy="954107"/>
          </a:xfrm>
          <a:prstGeom prst="rect">
            <a:avLst/>
          </a:prstGeom>
          <a:ln w="6350">
            <a:solidFill>
              <a:schemeClr val="tx1"/>
            </a:solidFill>
          </a:ln>
        </p:spPr>
        <p:txBody>
          <a:bodyPr wrap="square">
            <a:spAutoFit/>
          </a:bodyPr>
          <a:lstStyle/>
          <a:p>
            <a:r>
              <a:rPr lang="ja-JP" altLang="en-US" sz="1400" dirty="0" smtClean="0"/>
              <a:t>(</a:t>
            </a:r>
            <a:r>
              <a:rPr lang="ja-JP" altLang="en-US" sz="1400" dirty="0"/>
              <a:t>S) から (E) まで</a:t>
            </a:r>
          </a:p>
          <a:p>
            <a:r>
              <a:rPr lang="ja-JP" altLang="en-US" sz="1400" dirty="0" smtClean="0"/>
              <a:t>(S) から (E) にかけて</a:t>
            </a:r>
            <a:endParaRPr lang="en-US" altLang="ja-JP" sz="1400" dirty="0" smtClean="0"/>
          </a:p>
          <a:p>
            <a:r>
              <a:rPr lang="en-US" altLang="ja-JP" sz="1400" dirty="0" smtClean="0"/>
              <a:t>…</a:t>
            </a:r>
            <a:endParaRPr lang="ja-JP" altLang="en-US" sz="1400" dirty="0" smtClean="0"/>
          </a:p>
          <a:p>
            <a:r>
              <a:rPr lang="ja-JP" altLang="en-US" sz="1400" dirty="0" smtClean="0"/>
              <a:t>(S) から (E) は</a:t>
            </a:r>
            <a:endParaRPr lang="ja-JP" altLang="en-US" sz="1400" dirty="0"/>
          </a:p>
        </p:txBody>
      </p:sp>
      <p:sp>
        <p:nvSpPr>
          <p:cNvPr id="8" name="正方形/長方形 7"/>
          <p:cNvSpPr/>
          <p:nvPr/>
        </p:nvSpPr>
        <p:spPr>
          <a:xfrm>
            <a:off x="363273" y="3781235"/>
            <a:ext cx="2386366" cy="954107"/>
          </a:xfrm>
          <a:prstGeom prst="rect">
            <a:avLst/>
          </a:prstGeom>
          <a:ln w="6350">
            <a:solidFill>
              <a:schemeClr val="tx1"/>
            </a:solidFill>
          </a:ln>
        </p:spPr>
        <p:txBody>
          <a:bodyPr wrap="square">
            <a:spAutoFit/>
          </a:bodyPr>
          <a:lstStyle/>
          <a:p>
            <a:r>
              <a:rPr lang="en-US" altLang="ja-JP" sz="1400" dirty="0"/>
              <a:t>(MIN) </a:t>
            </a:r>
            <a:r>
              <a:rPr lang="ja-JP" altLang="en-US" sz="1400" dirty="0"/>
              <a:t>パーセントから </a:t>
            </a:r>
            <a:r>
              <a:rPr lang="en-US" altLang="ja-JP" sz="1400" dirty="0"/>
              <a:t>(MAX) </a:t>
            </a:r>
            <a:r>
              <a:rPr lang="ja-JP" altLang="en-US" sz="1400" dirty="0"/>
              <a:t>パーセントとなっています</a:t>
            </a:r>
          </a:p>
          <a:p>
            <a:r>
              <a:rPr lang="en-US" altLang="ja-JP" sz="1400" dirty="0" smtClean="0"/>
              <a:t>(</a:t>
            </a:r>
            <a:r>
              <a:rPr lang="en-US" altLang="ja-JP" sz="1400" dirty="0"/>
              <a:t>MIN) </a:t>
            </a:r>
            <a:r>
              <a:rPr lang="ja-JP" altLang="en-US" sz="1400" dirty="0"/>
              <a:t>パーセントから </a:t>
            </a:r>
            <a:r>
              <a:rPr lang="en-US" altLang="ja-JP" sz="1400" dirty="0"/>
              <a:t>(MAX) </a:t>
            </a:r>
            <a:r>
              <a:rPr lang="ja-JP" altLang="en-US" sz="1400" dirty="0"/>
              <a:t>パーセントです</a:t>
            </a:r>
          </a:p>
        </p:txBody>
      </p:sp>
      <p:sp>
        <p:nvSpPr>
          <p:cNvPr id="9" name="正方形/長方形 8"/>
          <p:cNvSpPr/>
          <p:nvPr/>
        </p:nvSpPr>
        <p:spPr>
          <a:xfrm>
            <a:off x="379928" y="661664"/>
            <a:ext cx="895080" cy="400105"/>
          </a:xfrm>
          <a:prstGeom prst="rect">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予報表</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
        <p:nvSpPr>
          <p:cNvPr id="10" name="正方形/長方形 9"/>
          <p:cNvSpPr/>
          <p:nvPr/>
        </p:nvSpPr>
        <p:spPr>
          <a:xfrm>
            <a:off x="366561" y="2412948"/>
            <a:ext cx="1449360" cy="400105"/>
          </a:xfrm>
          <a:prstGeom prst="rect">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テンプレート</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cxnSp>
        <p:nvCxnSpPr>
          <p:cNvPr id="13" name="曲線コネクタ 12"/>
          <p:cNvCxnSpPr>
            <a:stCxn id="9" idx="3"/>
            <a:endCxn id="18" idx="1"/>
          </p:cNvCxnSpPr>
          <p:nvPr/>
        </p:nvCxnSpPr>
        <p:spPr>
          <a:xfrm flipV="1">
            <a:off x="1275008" y="789953"/>
            <a:ext cx="3234659" cy="71764"/>
          </a:xfrm>
          <a:prstGeom prst="curvedConnector3">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cxnSp>
        <p:nvCxnSpPr>
          <p:cNvPr id="14" name="曲線コネクタ 13"/>
          <p:cNvCxnSpPr>
            <a:stCxn id="10" idx="3"/>
            <a:endCxn id="18" idx="1"/>
          </p:cNvCxnSpPr>
          <p:nvPr/>
        </p:nvCxnSpPr>
        <p:spPr>
          <a:xfrm flipV="1">
            <a:off x="1815921" y="789953"/>
            <a:ext cx="2693746" cy="1823048"/>
          </a:xfrm>
          <a:prstGeom prst="curvedConnector3">
            <a:avLst>
              <a:gd name="adj1" fmla="val 50000"/>
            </a:avLst>
          </a:prstGeom>
          <a:noFill/>
          <a:ln w="25400" cap="flat">
            <a:solidFill>
              <a:srgbClr val="4F81BD"/>
            </a:solidFill>
            <a:prstDash val="solid"/>
            <a:bevel/>
            <a:tailEnd type="triangle"/>
          </a:ln>
          <a:effectLst/>
        </p:spPr>
        <p:style>
          <a:lnRef idx="0">
            <a:scrgbClr r="0" g="0" b="0"/>
          </a:lnRef>
          <a:fillRef idx="0">
            <a:scrgbClr r="0" g="0" b="0"/>
          </a:fillRef>
          <a:effectRef idx="0">
            <a:scrgbClr r="0" g="0" b="0"/>
          </a:effectRef>
          <a:fontRef idx="none"/>
        </p:style>
      </p:cxnSp>
      <p:sp>
        <p:nvSpPr>
          <p:cNvPr id="18" name="正方形/長方形 17"/>
          <p:cNvSpPr/>
          <p:nvPr/>
        </p:nvSpPr>
        <p:spPr>
          <a:xfrm>
            <a:off x="4509667" y="589900"/>
            <a:ext cx="3919555" cy="400105"/>
          </a:xfrm>
          <a:prstGeom prst="rect">
            <a:avLst/>
          </a:prstGeom>
          <a:solidFill>
            <a:srgbClr val="FFFFFF"/>
          </a:solidFill>
          <a:ln w="25400" cap="flat">
            <a:solidFill>
              <a:schemeClr val="accent3"/>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1.</a:t>
            </a: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原稿候補生成</a:t>
            </a: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数百</a:t>
            </a: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数千候補</a:t>
            </a: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
        <p:nvSpPr>
          <p:cNvPr id="19" name="正方形/長方形 18"/>
          <p:cNvSpPr/>
          <p:nvPr/>
        </p:nvSpPr>
        <p:spPr>
          <a:xfrm>
            <a:off x="4069725" y="1011196"/>
            <a:ext cx="4665366" cy="584771"/>
          </a:xfrm>
          <a:prstGeom prst="rect">
            <a:avLst/>
          </a:prstGeom>
          <a:solidFill>
            <a:srgbClr val="FFFFFF"/>
          </a:solidFill>
          <a:ln w="25400" cap="flat">
            <a:solidFill>
              <a:schemeClr val="accent3"/>
            </a:solidFill>
            <a:prstDash val="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600" dirty="0"/>
              <a:t>降水確率です。正午から夕方６時まで中予・大洲・愛南は５０パーセントです。</a:t>
            </a:r>
            <a:endParaRPr kumimoji="0" lang="ja-JP" altLang="en-US" sz="1600" b="0" i="0" u="none" strike="noStrike" cap="none" spc="0" normalizeH="0" baseline="0" dirty="0">
              <a:ln>
                <a:noFill/>
              </a:ln>
              <a:solidFill>
                <a:srgbClr val="000000"/>
              </a:solidFill>
              <a:effectLst/>
              <a:uFillTx/>
              <a:latin typeface="+mj-lt"/>
              <a:ea typeface="+mj-ea"/>
              <a:cs typeface="+mj-cs"/>
              <a:sym typeface="Avenir Roman"/>
            </a:endParaRPr>
          </a:p>
        </p:txBody>
      </p:sp>
      <p:sp>
        <p:nvSpPr>
          <p:cNvPr id="33" name="正方形/長方形 32"/>
          <p:cNvSpPr/>
          <p:nvPr/>
        </p:nvSpPr>
        <p:spPr>
          <a:xfrm>
            <a:off x="4041649" y="4801949"/>
            <a:ext cx="1831117" cy="400105"/>
          </a:xfrm>
          <a:prstGeom prst="rect">
            <a:avLst/>
          </a:prstGeom>
          <a:solidFill>
            <a:srgbClr val="FFFFFF"/>
          </a:solidFill>
          <a:ln w="25400" cap="flat">
            <a:solidFill>
              <a:schemeClr val="accent5"/>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推薦原稿</a:t>
            </a: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(10</a:t>
            </a: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件</a:t>
            </a: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pic>
        <p:nvPicPr>
          <p:cNvPr id="1026" name="Picture 2" descr="http://chipfuelweb01-stg-vmg.wni.co.jp/thumbcv2/EAT/EAT2/THUMBNAIL/eat2_pop_tdy_12-18-24/0000.jpg?t=2017/01/16-13: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273" y="1061769"/>
            <a:ext cx="2315754" cy="1302612"/>
          </a:xfrm>
          <a:prstGeom prst="rect">
            <a:avLst/>
          </a:prstGeom>
          <a:noFill/>
          <a:extLst>
            <a:ext uri="{909E8E84-426E-40DD-AFC4-6F175D3DCCD1}">
              <a14:hiddenFill xmlns:a14="http://schemas.microsoft.com/office/drawing/2010/main">
                <a:solidFill>
                  <a:srgbClr val="FFFFFF"/>
                </a:solidFill>
              </a14:hiddenFill>
            </a:ext>
          </a:extLst>
        </p:spPr>
      </p:pic>
      <p:sp>
        <p:nvSpPr>
          <p:cNvPr id="38" name="正方形/長方形 37"/>
          <p:cNvSpPr/>
          <p:nvPr/>
        </p:nvSpPr>
        <p:spPr>
          <a:xfrm>
            <a:off x="4065350" y="1616351"/>
            <a:ext cx="4665366" cy="584771"/>
          </a:xfrm>
          <a:prstGeom prst="rect">
            <a:avLst/>
          </a:prstGeom>
          <a:solidFill>
            <a:srgbClr val="FFFFFF"/>
          </a:solidFill>
          <a:ln w="25400" cap="flat">
            <a:solidFill>
              <a:schemeClr val="accent3"/>
            </a:solidFill>
            <a:prstDash val="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600" dirty="0"/>
              <a:t>降水確率です。正午から夕方６時にかけて中予と大洲と愛南で５０パーセントとなっています。</a:t>
            </a:r>
            <a:endParaRPr kumimoji="0" lang="ja-JP" altLang="en-US" sz="1600" b="0" i="0" u="none" strike="noStrike" cap="none" spc="0" normalizeH="0" baseline="0" dirty="0">
              <a:ln>
                <a:noFill/>
              </a:ln>
              <a:solidFill>
                <a:srgbClr val="000000"/>
              </a:solidFill>
              <a:effectLst/>
              <a:uFillTx/>
              <a:latin typeface="+mj-lt"/>
              <a:ea typeface="+mj-ea"/>
              <a:cs typeface="+mj-cs"/>
              <a:sym typeface="Avenir Roman"/>
            </a:endParaRPr>
          </a:p>
        </p:txBody>
      </p:sp>
      <p:sp>
        <p:nvSpPr>
          <p:cNvPr id="39" name="正方形/長方形 38"/>
          <p:cNvSpPr/>
          <p:nvPr/>
        </p:nvSpPr>
        <p:spPr>
          <a:xfrm>
            <a:off x="4065349" y="2220449"/>
            <a:ext cx="4665366" cy="584771"/>
          </a:xfrm>
          <a:prstGeom prst="rect">
            <a:avLst/>
          </a:prstGeom>
          <a:solidFill>
            <a:srgbClr val="FFFFFF"/>
          </a:solidFill>
          <a:ln w="25400" cap="flat">
            <a:solidFill>
              <a:schemeClr val="accent3"/>
            </a:solidFill>
            <a:prstDash val="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600" dirty="0"/>
              <a:t>降水確率です。正午から夕方６時までは南予や中予を中心に４０パーセント前後の所が多くなっています。</a:t>
            </a:r>
            <a:endParaRPr kumimoji="0" lang="ja-JP" altLang="en-US" sz="1600" b="0" i="0" u="none" strike="noStrike" cap="none" spc="0" normalizeH="0" baseline="0" dirty="0">
              <a:ln>
                <a:noFill/>
              </a:ln>
              <a:solidFill>
                <a:srgbClr val="000000"/>
              </a:solidFill>
              <a:effectLst/>
              <a:uFillTx/>
              <a:latin typeface="+mj-lt"/>
              <a:ea typeface="+mj-ea"/>
              <a:cs typeface="+mj-cs"/>
              <a:sym typeface="Avenir Roman"/>
            </a:endParaRPr>
          </a:p>
        </p:txBody>
      </p:sp>
      <p:sp>
        <p:nvSpPr>
          <p:cNvPr id="40" name="正方形/長方形 39"/>
          <p:cNvSpPr/>
          <p:nvPr/>
        </p:nvSpPr>
        <p:spPr>
          <a:xfrm>
            <a:off x="4065348" y="2809642"/>
            <a:ext cx="4665366" cy="830993"/>
          </a:xfrm>
          <a:prstGeom prst="rect">
            <a:avLst/>
          </a:prstGeom>
          <a:solidFill>
            <a:srgbClr val="FFFFFF"/>
          </a:solidFill>
          <a:ln w="25400" cap="flat">
            <a:solidFill>
              <a:schemeClr val="accent3"/>
            </a:solidFill>
            <a:prstDash val="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600" dirty="0"/>
              <a:t>降水確率です。正午から夕方６時は南予や中予を中心に４０パーセント前後の所が多くなっています。その後深夜０時までは各地で１０パーセントです。</a:t>
            </a:r>
            <a:endParaRPr kumimoji="0" lang="ja-JP" altLang="en-US" sz="1600" b="0" i="0" u="none" strike="noStrike" cap="none" spc="0" normalizeH="0" baseline="0" dirty="0">
              <a:ln>
                <a:noFill/>
              </a:ln>
              <a:solidFill>
                <a:srgbClr val="000000"/>
              </a:solidFill>
              <a:effectLst/>
              <a:uFillTx/>
              <a:latin typeface="+mj-lt"/>
              <a:ea typeface="+mj-ea"/>
              <a:cs typeface="+mj-cs"/>
              <a:sym typeface="Avenir Roman"/>
            </a:endParaRPr>
          </a:p>
        </p:txBody>
      </p:sp>
      <p:sp>
        <p:nvSpPr>
          <p:cNvPr id="43" name="角丸四角形 42"/>
          <p:cNvSpPr/>
          <p:nvPr/>
        </p:nvSpPr>
        <p:spPr>
          <a:xfrm>
            <a:off x="3406459" y="1143976"/>
            <a:ext cx="611746" cy="374566"/>
          </a:xfrm>
          <a:prstGeom prst="roundRect">
            <a:avLst/>
          </a:prstGeom>
          <a:solidFill>
            <a:srgbClr val="FFFFFF"/>
          </a:solidFill>
          <a:ln w="25400" cap="flat">
            <a:solidFill>
              <a:schemeClr val="accent4"/>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lang="en-US" altLang="ja-JP" sz="1600" dirty="0" smtClean="0">
                <a:solidFill>
                  <a:srgbClr val="000000"/>
                </a:solidFill>
              </a:rPr>
              <a:t>-8.5</a:t>
            </a:r>
            <a:endParaRPr kumimoji="0" lang="ja-JP" altLang="en-US" sz="1600" b="0" i="0" u="none" strike="noStrike" cap="none" spc="0" normalizeH="0" baseline="0" dirty="0">
              <a:ln>
                <a:noFill/>
              </a:ln>
              <a:solidFill>
                <a:srgbClr val="000000"/>
              </a:solidFill>
              <a:effectLst/>
              <a:uFillTx/>
              <a:sym typeface="Avenir Roman"/>
            </a:endParaRPr>
          </a:p>
        </p:txBody>
      </p:sp>
      <p:sp>
        <p:nvSpPr>
          <p:cNvPr id="45" name="角丸四角形 44"/>
          <p:cNvSpPr/>
          <p:nvPr/>
        </p:nvSpPr>
        <p:spPr>
          <a:xfrm>
            <a:off x="3402084" y="1706389"/>
            <a:ext cx="611746" cy="374566"/>
          </a:xfrm>
          <a:prstGeom prst="roundRect">
            <a:avLst/>
          </a:prstGeom>
          <a:solidFill>
            <a:srgbClr val="FFFFFF"/>
          </a:solidFill>
          <a:ln w="25400" cap="flat">
            <a:solidFill>
              <a:schemeClr val="accent4"/>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lang="en-US" altLang="ja-JP" sz="1600" dirty="0" smtClean="0">
                <a:solidFill>
                  <a:srgbClr val="000000"/>
                </a:solidFill>
              </a:rPr>
              <a:t>-15.5</a:t>
            </a:r>
            <a:endParaRPr kumimoji="0" lang="ja-JP" altLang="en-US" sz="1600" b="0" i="0" u="none" strike="noStrike" cap="none" spc="0" normalizeH="0" baseline="0" dirty="0">
              <a:ln>
                <a:noFill/>
              </a:ln>
              <a:solidFill>
                <a:srgbClr val="000000"/>
              </a:solidFill>
              <a:effectLst/>
              <a:uFillTx/>
              <a:sym typeface="Avenir Roman"/>
            </a:endParaRPr>
          </a:p>
        </p:txBody>
      </p:sp>
      <p:sp>
        <p:nvSpPr>
          <p:cNvPr id="46" name="角丸四角形 45"/>
          <p:cNvSpPr/>
          <p:nvPr/>
        </p:nvSpPr>
        <p:spPr>
          <a:xfrm>
            <a:off x="3406459" y="2317275"/>
            <a:ext cx="611746" cy="374566"/>
          </a:xfrm>
          <a:prstGeom prst="roundRect">
            <a:avLst/>
          </a:prstGeom>
          <a:solidFill>
            <a:srgbClr val="FFFFFF"/>
          </a:solidFill>
          <a:ln w="25400" cap="flat">
            <a:solidFill>
              <a:schemeClr val="accent4"/>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lang="en-US" altLang="ja-JP" sz="1600" dirty="0" smtClean="0">
                <a:solidFill>
                  <a:srgbClr val="000000"/>
                </a:solidFill>
              </a:rPr>
              <a:t>-14.9</a:t>
            </a:r>
            <a:endParaRPr kumimoji="0" lang="ja-JP" altLang="en-US" sz="1600" b="0" i="0" u="none" strike="noStrike" cap="none" spc="0" normalizeH="0" baseline="0" dirty="0">
              <a:ln>
                <a:noFill/>
              </a:ln>
              <a:solidFill>
                <a:srgbClr val="000000"/>
              </a:solidFill>
              <a:effectLst/>
              <a:uFillTx/>
              <a:sym typeface="Avenir Roman"/>
            </a:endParaRPr>
          </a:p>
        </p:txBody>
      </p:sp>
      <p:sp>
        <p:nvSpPr>
          <p:cNvPr id="47" name="角丸四角形 46"/>
          <p:cNvSpPr/>
          <p:nvPr/>
        </p:nvSpPr>
        <p:spPr>
          <a:xfrm>
            <a:off x="3402084" y="3008669"/>
            <a:ext cx="611746" cy="374566"/>
          </a:xfrm>
          <a:prstGeom prst="roundRect">
            <a:avLst/>
          </a:prstGeom>
          <a:solidFill>
            <a:srgbClr val="FFFFFF"/>
          </a:solidFill>
          <a:ln w="25400" cap="flat">
            <a:solidFill>
              <a:schemeClr val="accent4"/>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r" defTabSz="914400" rtl="0" fontAlgn="auto" latinLnBrk="1" hangingPunct="0">
              <a:lnSpc>
                <a:spcPct val="100000"/>
              </a:lnSpc>
              <a:spcBef>
                <a:spcPts val="0"/>
              </a:spcBef>
              <a:spcAft>
                <a:spcPts val="0"/>
              </a:spcAft>
              <a:buClrTx/>
              <a:buSzTx/>
              <a:buFontTx/>
              <a:buNone/>
              <a:tabLst/>
            </a:pPr>
            <a:r>
              <a:rPr lang="en-US" altLang="ja-JP" sz="1600" dirty="0" smtClean="0">
                <a:solidFill>
                  <a:srgbClr val="000000"/>
                </a:solidFill>
              </a:rPr>
              <a:t>-30.9</a:t>
            </a:r>
            <a:endParaRPr kumimoji="0" lang="ja-JP" altLang="en-US" sz="1600" b="0" i="0" u="none" strike="noStrike" cap="none" spc="0" normalizeH="0" baseline="0" dirty="0">
              <a:ln>
                <a:noFill/>
              </a:ln>
              <a:solidFill>
                <a:srgbClr val="000000"/>
              </a:solidFill>
              <a:effectLst/>
              <a:uFillTx/>
              <a:sym typeface="Avenir Roman"/>
            </a:endParaRPr>
          </a:p>
        </p:txBody>
      </p:sp>
      <p:sp>
        <p:nvSpPr>
          <p:cNvPr id="48" name="正方形/長方形 47"/>
          <p:cNvSpPr/>
          <p:nvPr/>
        </p:nvSpPr>
        <p:spPr>
          <a:xfrm>
            <a:off x="3402084" y="3700063"/>
            <a:ext cx="2654248" cy="707882"/>
          </a:xfrm>
          <a:prstGeom prst="rect">
            <a:avLst/>
          </a:prstGeom>
          <a:solidFill>
            <a:srgbClr val="FFFFFF"/>
          </a:solidFill>
          <a:ln w="25400" cap="flat">
            <a:solidFill>
              <a:schemeClr val="accent4"/>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2.</a:t>
            </a: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原稿評価システム</a:t>
            </a:r>
            <a:endPar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構造化パーセプトロン</a:t>
            </a: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
        <p:nvSpPr>
          <p:cNvPr id="51" name="正方形/長方形 50"/>
          <p:cNvSpPr/>
          <p:nvPr/>
        </p:nvSpPr>
        <p:spPr>
          <a:xfrm>
            <a:off x="4041649" y="5219841"/>
            <a:ext cx="4778062" cy="584771"/>
          </a:xfrm>
          <a:prstGeom prst="rect">
            <a:avLst/>
          </a:prstGeom>
          <a:solidFill>
            <a:srgbClr val="FFFFFF"/>
          </a:solidFill>
          <a:ln w="25400" cap="flat">
            <a:solidFill>
              <a:schemeClr val="accent5"/>
            </a:solidFill>
            <a:prstDash val="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600" dirty="0"/>
              <a:t>降水確率です。正午から夕方６時まで中予・大洲・愛南は５０パーセントです。</a:t>
            </a:r>
            <a:endParaRPr kumimoji="0" lang="ja-JP" altLang="en-US" sz="1600" b="0" i="0" u="none" strike="noStrike" cap="none" spc="0" normalizeH="0" baseline="0" dirty="0">
              <a:ln>
                <a:noFill/>
              </a:ln>
              <a:solidFill>
                <a:srgbClr val="000000"/>
              </a:solidFill>
              <a:effectLst/>
              <a:uFillTx/>
              <a:latin typeface="+mj-lt"/>
              <a:ea typeface="+mj-ea"/>
              <a:cs typeface="+mj-cs"/>
              <a:sym typeface="Avenir Roman"/>
            </a:endParaRPr>
          </a:p>
        </p:txBody>
      </p:sp>
      <p:sp>
        <p:nvSpPr>
          <p:cNvPr id="52" name="正方形/長方形 51"/>
          <p:cNvSpPr/>
          <p:nvPr/>
        </p:nvSpPr>
        <p:spPr>
          <a:xfrm>
            <a:off x="4041649" y="5804612"/>
            <a:ext cx="4778062" cy="830993"/>
          </a:xfrm>
          <a:prstGeom prst="rect">
            <a:avLst/>
          </a:prstGeom>
          <a:solidFill>
            <a:srgbClr val="FFFFFF"/>
          </a:solidFill>
          <a:ln w="25400" cap="flat">
            <a:solidFill>
              <a:schemeClr val="accent5"/>
            </a:solidFill>
            <a:prstDash val="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sz="1600" dirty="0"/>
              <a:t>降水確率です。正午から夕方６時は南予や中予を中心に４０パーセント前後の所が多くなっています。その後深夜０時までは各地で１０パーセントです。</a:t>
            </a:r>
            <a:endParaRPr kumimoji="0" lang="ja-JP" altLang="en-US" sz="1600" b="0" i="0" u="none" strike="noStrike" cap="none" spc="0" normalizeH="0" baseline="0" dirty="0">
              <a:ln>
                <a:noFill/>
              </a:ln>
              <a:solidFill>
                <a:srgbClr val="000000"/>
              </a:solidFill>
              <a:effectLst/>
              <a:uFillTx/>
              <a:latin typeface="+mj-lt"/>
              <a:ea typeface="+mj-ea"/>
              <a:cs typeface="+mj-cs"/>
              <a:sym typeface="Avenir Roman"/>
            </a:endParaRPr>
          </a:p>
        </p:txBody>
      </p:sp>
      <p:sp>
        <p:nvSpPr>
          <p:cNvPr id="50" name="下矢印 49"/>
          <p:cNvSpPr/>
          <p:nvPr/>
        </p:nvSpPr>
        <p:spPr>
          <a:xfrm>
            <a:off x="6776347" y="3700063"/>
            <a:ext cx="1227869" cy="1484204"/>
          </a:xfrm>
          <a:prstGeom prst="downArrow">
            <a:avLst>
              <a:gd name="adj1" fmla="val 50000"/>
              <a:gd name="adj2" fmla="val 22205"/>
            </a:avLst>
          </a:prstGeom>
          <a:solidFill>
            <a:srgbClr val="FFFFFF"/>
          </a:solidFill>
          <a:ln w="25400" cap="flat">
            <a:solidFill>
              <a:schemeClr val="accent5"/>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54" name="正方形/長方形 53"/>
          <p:cNvSpPr/>
          <p:nvPr/>
        </p:nvSpPr>
        <p:spPr>
          <a:xfrm>
            <a:off x="6201092" y="3949033"/>
            <a:ext cx="2769044" cy="707882"/>
          </a:xfrm>
          <a:prstGeom prst="rect">
            <a:avLst/>
          </a:prstGeom>
          <a:solidFill>
            <a:srgbClr val="FFFFFF"/>
          </a:solidFill>
          <a:ln w="25400" cap="flat">
            <a:solidFill>
              <a:schemeClr val="accent5"/>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3.</a:t>
            </a: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推薦原稿決定システム</a:t>
            </a:r>
            <a:endPar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a:t>
            </a: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劣モジュラ最適化</a:t>
            </a: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pic>
        <p:nvPicPr>
          <p:cNvPr id="1028" name="Picture 4" descr="ノートパソコンを使う女性会社員のイラスト"/>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317" y="4917210"/>
            <a:ext cx="1656277" cy="1544478"/>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直線矢印コネクタ 54"/>
          <p:cNvCxnSpPr>
            <a:endCxn id="52" idx="1"/>
          </p:cNvCxnSpPr>
          <p:nvPr/>
        </p:nvCxnSpPr>
        <p:spPr>
          <a:xfrm>
            <a:off x="2197022" y="6101643"/>
            <a:ext cx="1844627" cy="118466"/>
          </a:xfrm>
          <a:prstGeom prst="straightConnector1">
            <a:avLst/>
          </a:prstGeom>
          <a:noFill/>
          <a:ln w="25400" cap="flat">
            <a:solidFill>
              <a:schemeClr val="accent2"/>
            </a:solidFill>
            <a:prstDash val="solid"/>
            <a:bevel/>
            <a:tailEnd type="triangle"/>
          </a:ln>
          <a:effectLst/>
        </p:spPr>
        <p:style>
          <a:lnRef idx="0">
            <a:scrgbClr r="0" g="0" b="0"/>
          </a:lnRef>
          <a:fillRef idx="0">
            <a:scrgbClr r="0" g="0" b="0"/>
          </a:fillRef>
          <a:effectRef idx="0">
            <a:scrgbClr r="0" g="0" b="0"/>
          </a:effectRef>
          <a:fontRef idx="none"/>
        </p:style>
      </p:cxnSp>
      <p:sp>
        <p:nvSpPr>
          <p:cNvPr id="57" name="角丸四角形 56"/>
          <p:cNvSpPr/>
          <p:nvPr/>
        </p:nvSpPr>
        <p:spPr>
          <a:xfrm>
            <a:off x="2440546" y="5939541"/>
            <a:ext cx="1412753" cy="442670"/>
          </a:xfrm>
          <a:prstGeom prst="roundRect">
            <a:avLst/>
          </a:prstGeom>
          <a:solidFill>
            <a:srgbClr val="FFFFFF"/>
          </a:solidFill>
          <a:ln w="25400" cap="flat">
            <a:solidFill>
              <a:schemeClr val="accent2"/>
            </a:solidFill>
            <a:prstDash val="sysDash"/>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原稿に採用</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
        <p:nvSpPr>
          <p:cNvPr id="58" name="上矢印 57"/>
          <p:cNvSpPr/>
          <p:nvPr/>
        </p:nvSpPr>
        <p:spPr>
          <a:xfrm rot="2190633">
            <a:off x="3056865" y="4297264"/>
            <a:ext cx="549507" cy="1724111"/>
          </a:xfrm>
          <a:prstGeom prst="upArrow">
            <a:avLst/>
          </a:prstGeom>
          <a:solidFill>
            <a:srgbClr val="FFFFFF"/>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61" name="角丸四角形 60"/>
          <p:cNvSpPr/>
          <p:nvPr/>
        </p:nvSpPr>
        <p:spPr>
          <a:xfrm>
            <a:off x="2050666" y="5032373"/>
            <a:ext cx="1820333" cy="442670"/>
          </a:xfrm>
          <a:prstGeom prst="roundRect">
            <a:avLst/>
          </a:prstGeom>
          <a:solidFill>
            <a:srgbClr val="FFFFFF"/>
          </a:solidFill>
          <a:ln w="25400" cap="flat">
            <a:solidFill>
              <a:schemeClr val="accent2"/>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000" b="0" i="0" u="none" strike="noStrike" cap="none" spc="0" normalizeH="0" baseline="0" dirty="0" smtClean="0">
                <a:ln>
                  <a:noFill/>
                </a:ln>
                <a:solidFill>
                  <a:srgbClr val="000000"/>
                </a:solidFill>
                <a:effectLst/>
                <a:uFillTx/>
                <a:latin typeface="+mj-lt"/>
                <a:ea typeface="+mj-ea"/>
                <a:cs typeface="+mj-cs"/>
                <a:sym typeface="Avenir Roman"/>
              </a:rPr>
              <a:t>4.</a:t>
            </a: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フィードバック</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
        <p:nvSpPr>
          <p:cNvPr id="59" name="角丸四角形 58"/>
          <p:cNvSpPr/>
          <p:nvPr/>
        </p:nvSpPr>
        <p:spPr>
          <a:xfrm>
            <a:off x="632306" y="6287352"/>
            <a:ext cx="1545864" cy="442670"/>
          </a:xfrm>
          <a:prstGeom prst="roundRect">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2000" b="0" i="0" u="none" strike="noStrike" cap="none" spc="0" normalizeH="0" baseline="0" dirty="0" smtClean="0">
                <a:ln>
                  <a:noFill/>
                </a:ln>
                <a:solidFill>
                  <a:srgbClr val="000000"/>
                </a:solidFill>
                <a:effectLst/>
                <a:uFillTx/>
                <a:latin typeface="+mj-lt"/>
                <a:ea typeface="+mj-ea"/>
                <a:cs typeface="+mj-cs"/>
                <a:sym typeface="Avenir Roman"/>
              </a:rPr>
              <a:t>原稿ライター</a:t>
            </a:r>
            <a:endParaRPr kumimoji="0" lang="ja-JP" altLang="en-US" sz="2000" b="0" i="0" u="none" strike="noStrike" cap="none" spc="0" normalizeH="0" baseline="0" dirty="0">
              <a:ln>
                <a:noFill/>
              </a:ln>
              <a:solidFill>
                <a:srgbClr val="000000"/>
              </a:solidFill>
              <a:effectLst/>
              <a:uFillTx/>
              <a:latin typeface="+mj-lt"/>
              <a:ea typeface="+mj-ea"/>
              <a:cs typeface="+mj-cs"/>
              <a:sym typeface="Avenir Roman"/>
            </a:endParaRPr>
          </a:p>
        </p:txBody>
      </p:sp>
      <p:sp>
        <p:nvSpPr>
          <p:cNvPr id="32" name="角丸四角形 31"/>
          <p:cNvSpPr/>
          <p:nvPr/>
        </p:nvSpPr>
        <p:spPr>
          <a:xfrm>
            <a:off x="8652997" y="1100667"/>
            <a:ext cx="396000" cy="340514"/>
          </a:xfrm>
          <a:prstGeom prst="roundRect">
            <a:avLst/>
          </a:prstGeom>
          <a:solidFill>
            <a:srgbClr val="FFFFFF"/>
          </a:solidFill>
          <a:ln w="25400" cap="flat">
            <a:solidFill>
              <a:schemeClr val="accent5"/>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1400" b="0" i="0" u="none" strike="noStrike" cap="none" spc="0" normalizeH="0" baseline="0" dirty="0" smtClean="0">
                <a:ln>
                  <a:noFill/>
                </a:ln>
                <a:solidFill>
                  <a:srgbClr val="000000"/>
                </a:solidFill>
                <a:effectLst/>
                <a:uFillTx/>
                <a:sym typeface="Avenir Roman"/>
              </a:rPr>
              <a:t>1</a:t>
            </a:r>
            <a:r>
              <a:rPr kumimoji="0" lang="ja-JP" altLang="en-US" sz="1400" b="0" i="0" u="none" strike="noStrike" cap="none" spc="0" normalizeH="0" baseline="0" dirty="0" smtClean="0">
                <a:ln>
                  <a:noFill/>
                </a:ln>
                <a:solidFill>
                  <a:srgbClr val="000000"/>
                </a:solidFill>
                <a:effectLst/>
                <a:uFillTx/>
                <a:sym typeface="Avenir Roman"/>
              </a:rPr>
              <a:t>位</a:t>
            </a:r>
            <a:endParaRPr kumimoji="0" lang="ja-JP" altLang="en-US" sz="1400" b="0" i="0" u="none" strike="noStrike" cap="none" spc="0" normalizeH="0" baseline="0" dirty="0">
              <a:ln>
                <a:noFill/>
              </a:ln>
              <a:solidFill>
                <a:srgbClr val="000000"/>
              </a:solidFill>
              <a:effectLst/>
              <a:uFillTx/>
              <a:sym typeface="Avenir Roman"/>
            </a:endParaRPr>
          </a:p>
        </p:txBody>
      </p:sp>
      <p:sp>
        <p:nvSpPr>
          <p:cNvPr id="34" name="角丸四角形 33"/>
          <p:cNvSpPr/>
          <p:nvPr/>
        </p:nvSpPr>
        <p:spPr>
          <a:xfrm>
            <a:off x="8672315" y="3042721"/>
            <a:ext cx="396000" cy="340514"/>
          </a:xfrm>
          <a:prstGeom prst="roundRect">
            <a:avLst/>
          </a:prstGeom>
          <a:solidFill>
            <a:srgbClr val="FFFFFF"/>
          </a:solidFill>
          <a:ln w="25400" cap="flat">
            <a:solidFill>
              <a:schemeClr val="accent5"/>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1400" b="0" i="0" u="none" strike="noStrike" cap="none" spc="0" normalizeH="0" baseline="0" dirty="0" smtClean="0">
                <a:ln>
                  <a:noFill/>
                </a:ln>
                <a:solidFill>
                  <a:srgbClr val="000000"/>
                </a:solidFill>
                <a:effectLst/>
                <a:uFillTx/>
                <a:sym typeface="Avenir Roman"/>
              </a:rPr>
              <a:t>2</a:t>
            </a:r>
            <a:r>
              <a:rPr kumimoji="0" lang="ja-JP" altLang="en-US" sz="1400" b="0" i="0" u="none" strike="noStrike" cap="none" spc="0" normalizeH="0" baseline="0" dirty="0" smtClean="0">
                <a:ln>
                  <a:noFill/>
                </a:ln>
                <a:solidFill>
                  <a:srgbClr val="000000"/>
                </a:solidFill>
                <a:effectLst/>
                <a:uFillTx/>
                <a:sym typeface="Avenir Roman"/>
              </a:rPr>
              <a:t>位</a:t>
            </a:r>
            <a:endParaRPr kumimoji="0" lang="ja-JP" altLang="en-US" sz="1400" b="0" i="0" u="none" strike="noStrike" cap="none" spc="0" normalizeH="0" baseline="0" dirty="0">
              <a:ln>
                <a:noFill/>
              </a:ln>
              <a:solidFill>
                <a:srgbClr val="000000"/>
              </a:solidFill>
              <a:effectLst/>
              <a:uFillTx/>
              <a:sym typeface="Avenir Roman"/>
            </a:endParaRPr>
          </a:p>
        </p:txBody>
      </p:sp>
    </p:spTree>
    <p:extLst>
      <p:ext uri="{BB962C8B-B14F-4D97-AF65-F5344CB8AC3E}">
        <p14:creationId xmlns:p14="http://schemas.microsoft.com/office/powerpoint/2010/main" val="674295460"/>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30</a:t>
            </a:fld>
            <a:endParaRPr lang="ja-JP" altLang="en-US"/>
          </a:p>
        </p:txBody>
      </p:sp>
      <p:sp>
        <p:nvSpPr>
          <p:cNvPr id="3" name="コンテンツ プレースホルダー 2"/>
          <p:cNvSpPr>
            <a:spLocks noGrp="1"/>
          </p:cNvSpPr>
          <p:nvPr>
            <p:ph idx="1"/>
          </p:nvPr>
        </p:nvSpPr>
        <p:spPr/>
        <p:txBody>
          <a:bodyPr/>
          <a:lstStyle/>
          <a:p>
            <a:r>
              <a:rPr kumimoji="1" lang="en-US" altLang="ja-JP" dirty="0" smtClean="0"/>
              <a:t>NLP</a:t>
            </a:r>
            <a:r>
              <a:rPr kumimoji="1" lang="ja-JP" altLang="en-US" dirty="0" err="1" smtClean="0"/>
              <a:t>には</a:t>
            </a:r>
            <a:r>
              <a:rPr kumimoji="1" lang="ja-JP" altLang="en-US" dirty="0" smtClean="0"/>
              <a:t>まだまだ面白い課題が多く残されている</a:t>
            </a:r>
            <a:endParaRPr kumimoji="1" lang="en-US" altLang="ja-JP" dirty="0" smtClean="0"/>
          </a:p>
          <a:p>
            <a:pPr lvl="1"/>
            <a:r>
              <a:rPr kumimoji="1" lang="ja-JP" altLang="en-US" dirty="0" smtClean="0"/>
              <a:t>実際に立ち向かうには数学の知識やプログラミングの能力も必要</a:t>
            </a:r>
            <a:endParaRPr kumimoji="1" lang="en-US" altLang="ja-JP" dirty="0" smtClean="0"/>
          </a:p>
          <a:p>
            <a:r>
              <a:rPr kumimoji="1" lang="en-US" altLang="ja-JP" dirty="0" smtClean="0"/>
              <a:t>Deep</a:t>
            </a:r>
            <a:r>
              <a:rPr kumimoji="1" lang="ja-JP" altLang="en-US" dirty="0" smtClean="0"/>
              <a:t> </a:t>
            </a:r>
            <a:r>
              <a:rPr kumimoji="1" lang="en-US" altLang="ja-JP" dirty="0" smtClean="0"/>
              <a:t>Learning(</a:t>
            </a:r>
            <a:r>
              <a:rPr kumimoji="1" lang="ja-JP" altLang="en-US" dirty="0" smtClean="0"/>
              <a:t>特に</a:t>
            </a:r>
            <a:r>
              <a:rPr kumimoji="1" lang="en-US" altLang="ja-JP" dirty="0" smtClean="0"/>
              <a:t>E2E</a:t>
            </a:r>
            <a:r>
              <a:rPr kumimoji="1" lang="ja-JP" altLang="en-US" dirty="0" smtClean="0"/>
              <a:t>手法</a:t>
            </a:r>
            <a:r>
              <a:rPr kumimoji="1" lang="en-US" altLang="ja-JP" dirty="0" smtClean="0"/>
              <a:t>)</a:t>
            </a:r>
            <a:r>
              <a:rPr kumimoji="1" lang="ja-JP" altLang="en-US" dirty="0" smtClean="0"/>
              <a:t>の登場で今後どのように変化していくかは未知数</a:t>
            </a:r>
            <a:endParaRPr kumimoji="1" lang="en-US" altLang="ja-JP" dirty="0" smtClean="0"/>
          </a:p>
          <a:p>
            <a:pPr lvl="1"/>
            <a:r>
              <a:rPr kumimoji="1" lang="ja-JP" altLang="en-US" dirty="0" smtClean="0"/>
              <a:t>言語現象と</a:t>
            </a:r>
            <a:r>
              <a:rPr kumimoji="1" lang="en-US" altLang="ja-JP" dirty="0" smtClean="0"/>
              <a:t>DL</a:t>
            </a:r>
            <a:r>
              <a:rPr kumimoji="1" lang="ja-JP" altLang="en-US" dirty="0" smtClean="0"/>
              <a:t>の関係の解明も研究のチャンスあり</a:t>
            </a:r>
            <a:endParaRPr kumimoji="1" lang="en-US" altLang="ja-JP" dirty="0" smtClean="0"/>
          </a:p>
          <a:p>
            <a:r>
              <a:rPr kumimoji="1" lang="ja-JP" altLang="en-US" dirty="0" smtClean="0"/>
              <a:t> </a:t>
            </a:r>
            <a:r>
              <a:rPr kumimoji="1" lang="en-US" altLang="ja-JP" sz="1600" dirty="0" smtClean="0"/>
              <a:t>(</a:t>
            </a:r>
            <a:r>
              <a:rPr kumimoji="1" lang="ja-JP" altLang="en-US" sz="1600" dirty="0" smtClean="0"/>
              <a:t>私見ですが</a:t>
            </a:r>
            <a:r>
              <a:rPr kumimoji="1" lang="en-US" altLang="ja-JP" sz="1600" dirty="0" smtClean="0"/>
              <a:t>)</a:t>
            </a:r>
            <a:r>
              <a:rPr kumimoji="1" lang="ja-JP" altLang="en-US" dirty="0" smtClean="0"/>
              <a:t>今後は画像認識の世界も「画像を認識するとは？」みたいな深い沼にハマっていく可能性は十分にある</a:t>
            </a:r>
            <a:endParaRPr kumimoji="1" lang="en-US" altLang="ja-JP" dirty="0" smtClean="0"/>
          </a:p>
          <a:p>
            <a:pPr lvl="1"/>
            <a:r>
              <a:rPr kumimoji="1" lang="ja-JP" altLang="en-US" dirty="0" smtClean="0"/>
              <a:t>現在の</a:t>
            </a:r>
            <a:r>
              <a:rPr kumimoji="1" lang="en-US" altLang="ja-JP" dirty="0" smtClean="0"/>
              <a:t>DL</a:t>
            </a:r>
            <a:r>
              <a:rPr kumimoji="1" lang="ja-JP" altLang="en-US" dirty="0" smtClean="0"/>
              <a:t>による画像認識はタスクが分かりやすく設定されていることが多い</a:t>
            </a:r>
            <a:endParaRPr kumimoji="1" lang="ja-JP" altLang="en-US" dirty="0"/>
          </a:p>
        </p:txBody>
      </p:sp>
      <p:sp>
        <p:nvSpPr>
          <p:cNvPr id="4" name="タイトル 3"/>
          <p:cNvSpPr>
            <a:spLocks noGrp="1"/>
          </p:cNvSpPr>
          <p:nvPr>
            <p:ph type="title"/>
          </p:nvPr>
        </p:nvSpPr>
        <p:spPr/>
        <p:txBody>
          <a:bodyPr/>
          <a:lstStyle/>
          <a:p>
            <a:r>
              <a:rPr kumimoji="1" lang="ja-JP" altLang="en-US" dirty="0" smtClean="0"/>
              <a:t>まとめ</a:t>
            </a:r>
            <a:endParaRPr kumimoji="1" lang="ja-JP" altLang="en-US" dirty="0"/>
          </a:p>
        </p:txBody>
      </p:sp>
    </p:spTree>
    <p:extLst>
      <p:ext uri="{BB962C8B-B14F-4D97-AF65-F5344CB8AC3E}">
        <p14:creationId xmlns:p14="http://schemas.microsoft.com/office/powerpoint/2010/main" val="3440405304"/>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31</a:t>
            </a:fld>
            <a:endParaRPr lang="ja-JP" altLang="en-US"/>
          </a:p>
        </p:txBody>
      </p:sp>
      <p:sp>
        <p:nvSpPr>
          <p:cNvPr id="3" name="コンテンツ プレースホルダー 2"/>
          <p:cNvSpPr>
            <a:spLocks noGrp="1"/>
          </p:cNvSpPr>
          <p:nvPr>
            <p:ph idx="1"/>
          </p:nvPr>
        </p:nvSpPr>
        <p:spPr/>
        <p:txBody>
          <a:bodyPr/>
          <a:lstStyle/>
          <a:p>
            <a:endParaRPr kumimoji="1" lang="ja-JP" altLang="en-US" dirty="0"/>
          </a:p>
        </p:txBody>
      </p:sp>
      <p:sp>
        <p:nvSpPr>
          <p:cNvPr id="4" name="タイトル 3"/>
          <p:cNvSpPr>
            <a:spLocks noGrp="1"/>
          </p:cNvSpPr>
          <p:nvPr>
            <p:ph type="title"/>
          </p:nvPr>
        </p:nvSpPr>
        <p:spPr/>
        <p:txBody>
          <a:bodyPr/>
          <a:lstStyle/>
          <a:p>
            <a:r>
              <a:rPr kumimoji="1" lang="ja-JP" altLang="en-US" dirty="0" smtClean="0"/>
              <a:t>もし</a:t>
            </a:r>
            <a:r>
              <a:rPr kumimoji="1" lang="en-US" altLang="ja-JP" dirty="0" smtClean="0"/>
              <a:t>NLP</a:t>
            </a:r>
            <a:r>
              <a:rPr kumimoji="1" lang="ja-JP" altLang="en-US" dirty="0" smtClean="0"/>
              <a:t>に興味を</a:t>
            </a:r>
            <a:r>
              <a:rPr kumimoji="1" lang="ja-JP" altLang="en-US" dirty="0" smtClean="0"/>
              <a:t>持ったなら</a:t>
            </a:r>
            <a:r>
              <a:rPr kumimoji="1" lang="en-US" altLang="ja-JP" dirty="0" smtClean="0"/>
              <a:t>…</a:t>
            </a:r>
            <a:endParaRPr kumimoji="1" lang="ja-JP" altLang="en-US" dirty="0"/>
          </a:p>
        </p:txBody>
      </p:sp>
      <p:pic>
        <p:nvPicPr>
          <p:cNvPr id="1026" name="Picture 2" descr="https://images-na.ssl-images-amazon.com/images/I/71MRX1vCzj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21995" y="836613"/>
            <a:ext cx="2693888" cy="38331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na.ssl-images-amazon.com/images/I/71R3c1cojE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217" y="836613"/>
            <a:ext cx="2725778" cy="3846898"/>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30873" y="4687278"/>
            <a:ext cx="3827493" cy="683212"/>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今日の話題をより深く知りたい人や</a:t>
            </a:r>
            <a:endPar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rPr>
              <a:t>NLP</a:t>
            </a: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の基礎を知りたい人向け</a:t>
            </a:r>
            <a:endParaRPr kumimoji="0" lang="ja-JP" altLang="en-US" sz="1800" b="0" i="0" u="none" strike="noStrike" cap="none" spc="0" normalizeH="0" baseline="0" dirty="0">
              <a:ln>
                <a:noFill/>
              </a:ln>
              <a:solidFill>
                <a:srgbClr val="000000"/>
              </a:solidFill>
              <a:effectLst/>
              <a:uFillTx/>
              <a:latin typeface="+mj-lt"/>
              <a:ea typeface="+mj-ea"/>
              <a:cs typeface="+mj-cs"/>
              <a:sym typeface="Avenir Roman"/>
            </a:endParaRPr>
          </a:p>
        </p:txBody>
      </p:sp>
      <p:pic>
        <p:nvPicPr>
          <p:cNvPr id="1030" name="Picture 6" descr="https://images-na.ssl-images-amazon.com/images/I/51wAZcD9%2BB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2235" y="836613"/>
            <a:ext cx="2704563" cy="3841709"/>
          </a:xfrm>
          <a:prstGeom prst="rect">
            <a:avLst/>
          </a:prstGeom>
          <a:noFill/>
          <a:extLst>
            <a:ext uri="{909E8E84-426E-40DD-AFC4-6F175D3DCCD1}">
              <a14:hiddenFill xmlns:a14="http://schemas.microsoft.com/office/drawing/2010/main">
                <a:solidFill>
                  <a:srgbClr val="FFFFFF"/>
                </a:solidFill>
              </a14:hiddenFill>
            </a:ext>
          </a:extLst>
        </p:spPr>
      </p:pic>
      <p:sp>
        <p:nvSpPr>
          <p:cNvPr id="9" name="正方形/長方形 8"/>
          <p:cNvSpPr/>
          <p:nvPr/>
        </p:nvSpPr>
        <p:spPr>
          <a:xfrm>
            <a:off x="5781838" y="4687278"/>
            <a:ext cx="3002328" cy="405685"/>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応用について知りたい人向け</a:t>
            </a:r>
            <a:endParaRPr kumimoji="0" lang="ja-JP" altLang="en-US" sz="1800" b="0" i="0" u="none" strike="noStrike" cap="none" spc="0" normalizeH="0" baseline="0" dirty="0">
              <a:ln>
                <a:noFill/>
              </a:ln>
              <a:solidFill>
                <a:srgbClr val="000000"/>
              </a:solidFill>
              <a:effectLst/>
              <a:uFillTx/>
              <a:latin typeface="+mj-lt"/>
              <a:ea typeface="+mj-ea"/>
              <a:cs typeface="+mj-cs"/>
              <a:sym typeface="Avenir Roman"/>
            </a:endParaRPr>
          </a:p>
        </p:txBody>
      </p:sp>
    </p:spTree>
    <p:extLst>
      <p:ext uri="{BB962C8B-B14F-4D97-AF65-F5344CB8AC3E}">
        <p14:creationId xmlns:p14="http://schemas.microsoft.com/office/powerpoint/2010/main" val="3246348470"/>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4</a:t>
            </a:fld>
            <a:endParaRPr lang="ja-JP" altLang="en-US"/>
          </a:p>
        </p:txBody>
      </p:sp>
      <p:sp>
        <p:nvSpPr>
          <p:cNvPr id="4" name="タイトル 3"/>
          <p:cNvSpPr>
            <a:spLocks noGrp="1"/>
          </p:cNvSpPr>
          <p:nvPr>
            <p:ph type="title"/>
          </p:nvPr>
        </p:nvSpPr>
        <p:spPr/>
        <p:txBody>
          <a:bodyPr/>
          <a:lstStyle/>
          <a:p>
            <a:r>
              <a:rPr kumimoji="1" lang="ja-JP" altLang="en-US" dirty="0" smtClean="0"/>
              <a:t>実際の画面</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a:p>
        </p:txBody>
      </p:sp>
      <p:pic>
        <p:nvPicPr>
          <p:cNvPr id="5" name="図 4"/>
          <p:cNvPicPr>
            <a:picLocks noChangeAspect="1"/>
          </p:cNvPicPr>
          <p:nvPr/>
        </p:nvPicPr>
        <p:blipFill>
          <a:blip r:embed="rId2"/>
          <a:stretch>
            <a:fillRect/>
          </a:stretch>
        </p:blipFill>
        <p:spPr>
          <a:xfrm>
            <a:off x="457201" y="1140837"/>
            <a:ext cx="8229600" cy="4463512"/>
          </a:xfrm>
          <a:prstGeom prst="rect">
            <a:avLst/>
          </a:prstGeom>
        </p:spPr>
      </p:pic>
    </p:spTree>
    <p:extLst>
      <p:ext uri="{BB962C8B-B14F-4D97-AF65-F5344CB8AC3E}">
        <p14:creationId xmlns:p14="http://schemas.microsoft.com/office/powerpoint/2010/main" val="106962056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5</a:t>
            </a:fld>
            <a:endParaRPr lang="ja-JP" altLang="en-US"/>
          </a:p>
        </p:txBody>
      </p:sp>
      <p:sp>
        <p:nvSpPr>
          <p:cNvPr id="3" name="コンテンツ プレースホルダー 2"/>
          <p:cNvSpPr>
            <a:spLocks noGrp="1"/>
          </p:cNvSpPr>
          <p:nvPr>
            <p:ph idx="1"/>
          </p:nvPr>
        </p:nvSpPr>
        <p:spPr/>
        <p:txBody>
          <a:bodyPr/>
          <a:lstStyle/>
          <a:p>
            <a:r>
              <a:rPr kumimoji="1" lang="ja-JP" altLang="en-US" dirty="0" smtClean="0"/>
              <a:t>ウェザーリポートとは？</a:t>
            </a:r>
            <a:endParaRPr kumimoji="1" lang="en-US" altLang="ja-JP" dirty="0" smtClean="0"/>
          </a:p>
          <a:p>
            <a:pPr lvl="1"/>
            <a:r>
              <a:rPr kumimoji="1" lang="ja-JP" altLang="en-US" dirty="0" smtClean="0"/>
              <a:t>ウェザーニューズが運営するお天気</a:t>
            </a:r>
            <a:r>
              <a:rPr kumimoji="1" lang="en-US" altLang="ja-JP" dirty="0" smtClean="0"/>
              <a:t>SNS</a:t>
            </a:r>
            <a:r>
              <a:rPr kumimoji="1" lang="en-US" altLang="ja-JP" dirty="0"/>
              <a:t/>
            </a:r>
            <a:br>
              <a:rPr kumimoji="1" lang="en-US" altLang="ja-JP" dirty="0"/>
            </a:br>
            <a:r>
              <a:rPr kumimoji="1" lang="en-US" altLang="ja-JP" dirty="0"/>
              <a:t>(http://weathernews.jp</a:t>
            </a:r>
            <a:r>
              <a:rPr kumimoji="1" lang="en-US" altLang="ja-JP" dirty="0" smtClean="0"/>
              <a:t>/)</a:t>
            </a:r>
          </a:p>
          <a:p>
            <a:pPr lvl="1"/>
            <a:r>
              <a:rPr kumimoji="1" lang="ja-JP" altLang="en-US" dirty="0" smtClean="0"/>
              <a:t>天気に関連する内容を中心に一般のユーザーが投稿</a:t>
            </a:r>
            <a:endParaRPr kumimoji="1" lang="en-US" altLang="ja-JP" dirty="0" smtClean="0"/>
          </a:p>
          <a:p>
            <a:pPr lvl="1"/>
            <a:r>
              <a:rPr kumimoji="1" lang="ja-JP" altLang="en-US" dirty="0" smtClean="0"/>
              <a:t>一日</a:t>
            </a:r>
            <a:r>
              <a:rPr kumimoji="1" lang="en-US" altLang="ja-JP" dirty="0" smtClean="0"/>
              <a:t>1</a:t>
            </a:r>
            <a:r>
              <a:rPr kumimoji="1" lang="ja-JP" altLang="en-US" dirty="0" smtClean="0"/>
              <a:t>万</a:t>
            </a:r>
            <a:r>
              <a:rPr kumimoji="1" lang="en-US" altLang="ja-JP" dirty="0" smtClean="0"/>
              <a:t>〜2</a:t>
            </a:r>
            <a:r>
              <a:rPr kumimoji="1" lang="ja-JP" altLang="en-US" dirty="0" smtClean="0"/>
              <a:t>万近い写真付き投稿</a:t>
            </a:r>
            <a:endParaRPr kumimoji="1" lang="en-US" altLang="ja-JP" dirty="0" smtClean="0"/>
          </a:p>
          <a:p>
            <a:pPr lvl="1"/>
            <a:r>
              <a:rPr kumimoji="1" lang="en-US" altLang="ja-JP" dirty="0" smtClean="0"/>
              <a:t>99%</a:t>
            </a:r>
            <a:r>
              <a:rPr kumimoji="1" lang="ja-JP" altLang="en-US" dirty="0" smtClean="0"/>
              <a:t>に位置情報付き</a:t>
            </a:r>
            <a:endParaRPr kumimoji="1" lang="en-US" altLang="ja-JP" dirty="0" smtClean="0"/>
          </a:p>
          <a:p>
            <a:pPr lvl="1"/>
            <a:r>
              <a:rPr kumimoji="1" lang="ja-JP" altLang="en-US" dirty="0" smtClean="0"/>
              <a:t>ウェザーニューズの予報チームが予報を作成する際に参考にしている</a:t>
            </a:r>
            <a:endParaRPr kumimoji="1" lang="en-US" altLang="ja-JP" dirty="0" smtClean="0"/>
          </a:p>
          <a:p>
            <a:pPr lvl="2"/>
            <a:r>
              <a:rPr kumimoji="1" lang="ja-JP" altLang="en-US" dirty="0" smtClean="0"/>
              <a:t>従来の観測器では分からない現象が捉えられる</a:t>
            </a:r>
            <a:endParaRPr kumimoji="1" lang="en-US" altLang="ja-JP" dirty="0" smtClean="0"/>
          </a:p>
          <a:p>
            <a:pPr lvl="1"/>
            <a:r>
              <a:rPr kumimoji="1" lang="en-US" altLang="ja-JP" dirty="0" smtClean="0"/>
              <a:t>AI</a:t>
            </a:r>
            <a:r>
              <a:rPr kumimoji="1" lang="ja-JP" altLang="en-US" dirty="0" smtClean="0"/>
              <a:t>を活用した処理に取り組んでいる</a:t>
            </a:r>
            <a:endParaRPr kumimoji="1" lang="en-US" altLang="ja-JP" dirty="0" smtClean="0"/>
          </a:p>
          <a:p>
            <a:pPr lvl="2"/>
            <a:r>
              <a:rPr kumimoji="1" lang="ja-JP" altLang="en-US" dirty="0" smtClean="0"/>
              <a:t>冠水の有無の自動判定</a:t>
            </a:r>
            <a:endParaRPr kumimoji="1" lang="en-US" altLang="ja-JP" dirty="0" smtClean="0"/>
          </a:p>
          <a:p>
            <a:pPr lvl="2"/>
            <a:r>
              <a:rPr kumimoji="1" lang="ja-JP" altLang="en-US" dirty="0"/>
              <a:t>積乱雲の発達度の自動判定</a:t>
            </a:r>
            <a:endParaRPr kumimoji="1" lang="en-US" altLang="ja-JP" dirty="0"/>
          </a:p>
          <a:p>
            <a:pPr lvl="2"/>
            <a:endParaRPr kumimoji="1" lang="en-US" altLang="ja-JP" dirty="0" smtClean="0"/>
          </a:p>
          <a:p>
            <a:pPr lvl="2"/>
            <a:endParaRPr kumimoji="1" lang="ja-JP" altLang="en-US" dirty="0"/>
          </a:p>
        </p:txBody>
      </p:sp>
      <p:sp>
        <p:nvSpPr>
          <p:cNvPr id="4" name="タイトル 3"/>
          <p:cNvSpPr>
            <a:spLocks noGrp="1"/>
          </p:cNvSpPr>
          <p:nvPr>
            <p:ph type="title"/>
          </p:nvPr>
        </p:nvSpPr>
        <p:spPr/>
        <p:txBody>
          <a:bodyPr/>
          <a:lstStyle/>
          <a:p>
            <a:r>
              <a:rPr kumimoji="1" lang="ja-JP" altLang="en-US" dirty="0" smtClean="0"/>
              <a:t>ウェザーリポートの</a:t>
            </a:r>
            <a:r>
              <a:rPr kumimoji="1" lang="en-US" altLang="ja-JP" dirty="0" smtClean="0"/>
              <a:t>AI</a:t>
            </a:r>
            <a:r>
              <a:rPr kumimoji="1" lang="ja-JP" altLang="en-US" dirty="0" smtClean="0"/>
              <a:t>処理</a:t>
            </a:r>
            <a:endParaRPr kumimoji="1" lang="ja-JP" altLang="en-US" dirty="0"/>
          </a:p>
        </p:txBody>
      </p:sp>
    </p:spTree>
    <p:extLst>
      <p:ext uri="{BB962C8B-B14F-4D97-AF65-F5344CB8AC3E}">
        <p14:creationId xmlns:p14="http://schemas.microsoft.com/office/powerpoint/2010/main" val="2424370229"/>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6</a:t>
            </a:fld>
            <a:endParaRPr lang="ja-JP" altLang="en-US"/>
          </a:p>
        </p:txBody>
      </p:sp>
      <p:sp>
        <p:nvSpPr>
          <p:cNvPr id="3" name="コンテンツ プレースホルダー 2"/>
          <p:cNvSpPr>
            <a:spLocks noGrp="1"/>
          </p:cNvSpPr>
          <p:nvPr>
            <p:ph idx="1"/>
          </p:nvPr>
        </p:nvSpPr>
        <p:spPr/>
        <p:txBody>
          <a:bodyPr/>
          <a:lstStyle/>
          <a:p>
            <a:r>
              <a:rPr kumimoji="1" lang="ja-JP" altLang="en-US" dirty="0" smtClean="0"/>
              <a:t>機械学習により冠水の有無を判定</a:t>
            </a:r>
            <a:r>
              <a:rPr kumimoji="1" lang="en-US" altLang="ja-JP" dirty="0" smtClean="0"/>
              <a:t/>
            </a:r>
            <a:br>
              <a:rPr kumimoji="1" lang="en-US" altLang="ja-JP" dirty="0" smtClean="0"/>
            </a:br>
            <a:r>
              <a:rPr kumimoji="1" lang="en-US" altLang="ja-JP" dirty="0" smtClean="0"/>
              <a:t>(</a:t>
            </a:r>
            <a:r>
              <a:rPr kumimoji="1" lang="ja-JP" altLang="en-US" dirty="0" smtClean="0"/>
              <a:t>首都大学東京小町研究室と共同研究</a:t>
            </a:r>
            <a:r>
              <a:rPr kumimoji="1" lang="en-US" altLang="ja-JP" dirty="0" smtClean="0"/>
              <a:t>)</a:t>
            </a:r>
            <a:endParaRPr kumimoji="1" lang="ja-JP" altLang="en-US" dirty="0"/>
          </a:p>
        </p:txBody>
      </p:sp>
      <p:sp>
        <p:nvSpPr>
          <p:cNvPr id="4" name="タイトル 3"/>
          <p:cNvSpPr>
            <a:spLocks noGrp="1"/>
          </p:cNvSpPr>
          <p:nvPr>
            <p:ph type="title"/>
          </p:nvPr>
        </p:nvSpPr>
        <p:spPr/>
        <p:txBody>
          <a:bodyPr/>
          <a:lstStyle/>
          <a:p>
            <a:r>
              <a:rPr kumimoji="1" lang="ja-JP" altLang="en-US" dirty="0" smtClean="0"/>
              <a:t>冠水判定</a:t>
            </a:r>
            <a:endParaRPr kumimoji="1" lang="ja-JP" altLang="en-US" dirty="0"/>
          </a:p>
        </p:txBody>
      </p:sp>
      <p:pic>
        <p:nvPicPr>
          <p:cNvPr id="5" name="図 4" descr="画面の領域"/>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292" y="2043880"/>
            <a:ext cx="6077415" cy="4479792"/>
          </a:xfrm>
          <a:prstGeom prst="rect">
            <a:avLst/>
          </a:prstGeom>
        </p:spPr>
      </p:pic>
      <p:sp>
        <p:nvSpPr>
          <p:cNvPr id="6" name="四角形吹き出し 5"/>
          <p:cNvSpPr/>
          <p:nvPr/>
        </p:nvSpPr>
        <p:spPr>
          <a:xfrm>
            <a:off x="5707328" y="4473810"/>
            <a:ext cx="3056183" cy="1200325"/>
          </a:xfrm>
          <a:prstGeom prst="wedgeRectCallout">
            <a:avLst>
              <a:gd name="adj1" fmla="val -59186"/>
              <a:gd name="adj2" fmla="val 7342"/>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b="1" dirty="0"/>
              <a:t>多少道路の</a:t>
            </a:r>
            <a:r>
              <a:rPr lang="ja-JP" altLang="en-US" b="1" u="sng" dirty="0"/>
              <a:t>冠水</a:t>
            </a:r>
            <a:r>
              <a:rPr lang="ja-JP" altLang="en-US" b="1" dirty="0"/>
              <a:t>があったけど、被害はなし</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7" name="四角形吹き出し 6"/>
          <p:cNvSpPr/>
          <p:nvPr/>
        </p:nvSpPr>
        <p:spPr>
          <a:xfrm>
            <a:off x="0" y="3190424"/>
            <a:ext cx="3056183" cy="1200325"/>
          </a:xfrm>
          <a:prstGeom prst="wedgeRectCallout">
            <a:avLst>
              <a:gd name="adj1" fmla="val 134589"/>
              <a:gd name="adj2" fmla="val 35973"/>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b="1" dirty="0"/>
              <a:t>自宅付近は、風が強いが</a:t>
            </a:r>
            <a:r>
              <a:rPr lang="ja-JP" altLang="en-US" b="1" u="sng" dirty="0"/>
              <a:t>冠水</a:t>
            </a:r>
            <a:r>
              <a:rPr lang="ja-JP" altLang="en-US" b="1" dirty="0"/>
              <a:t>などの被害は今の所ありません</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8" name="四角形吹き出し 7"/>
          <p:cNvSpPr/>
          <p:nvPr/>
        </p:nvSpPr>
        <p:spPr>
          <a:xfrm>
            <a:off x="6020311" y="1962790"/>
            <a:ext cx="3056183" cy="1569656"/>
          </a:xfrm>
          <a:prstGeom prst="wedgeRectCallout">
            <a:avLst>
              <a:gd name="adj1" fmla="val -53764"/>
              <a:gd name="adj2" fmla="val 31582"/>
            </a:avLst>
          </a:prstGeom>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b="1" dirty="0"/>
              <a:t>台風🌀被害です😰流木が道路に流れて来て、まだ道路は</a:t>
            </a:r>
            <a:r>
              <a:rPr lang="ja-JP" altLang="en-US" b="1" u="sng" dirty="0"/>
              <a:t>冠水</a:t>
            </a:r>
            <a:r>
              <a:rPr lang="ja-JP" altLang="en-US" b="1" dirty="0"/>
              <a:t>してます。</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9" name="四角形吹き出し 8"/>
          <p:cNvSpPr/>
          <p:nvPr/>
        </p:nvSpPr>
        <p:spPr>
          <a:xfrm>
            <a:off x="0" y="4516795"/>
            <a:ext cx="3056183" cy="1200325"/>
          </a:xfrm>
          <a:prstGeom prst="wedgeRectCallout">
            <a:avLst>
              <a:gd name="adj1" fmla="val 56476"/>
              <a:gd name="adj2" fmla="val 100905"/>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ja-JP" altLang="en-US" b="1" dirty="0" smtClean="0"/>
              <a:t>東北</a:t>
            </a:r>
            <a:r>
              <a:rPr lang="ja-JP" altLang="en-US" b="1" dirty="0"/>
              <a:t>地方では☔💦で</a:t>
            </a:r>
            <a:r>
              <a:rPr lang="ja-JP" altLang="en-US" b="1" u="sng" dirty="0"/>
              <a:t>冠水</a:t>
            </a:r>
            <a:r>
              <a:rPr lang="ja-JP" altLang="en-US" b="1" dirty="0"/>
              <a:t>して被害が出て居ましたね</a:t>
            </a:r>
            <a:r>
              <a:rPr lang="en-US" altLang="ja-JP" b="1" dirty="0"/>
              <a:t>(</a:t>
            </a:r>
            <a:r>
              <a:rPr lang="ja-JP" altLang="en-US" b="1" dirty="0"/>
              <a:t>＞＜</a:t>
            </a:r>
            <a:r>
              <a:rPr lang="en-US" altLang="ja-JP" b="1" dirty="0" smtClean="0"/>
              <a:t>)</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10" name="正方形/長方形 9"/>
          <p:cNvSpPr/>
          <p:nvPr/>
        </p:nvSpPr>
        <p:spPr>
          <a:xfrm>
            <a:off x="1008038" y="2144484"/>
            <a:ext cx="3530209" cy="830993"/>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400" b="0" i="0" u="none" strike="noStrike" cap="none" spc="0" normalizeH="0" baseline="0" smtClean="0">
                <a:ln>
                  <a:noFill/>
                </a:ln>
                <a:solidFill>
                  <a:srgbClr val="000000"/>
                </a:solidFill>
                <a:effectLst/>
                <a:uFillTx/>
                <a:latin typeface="+mj-lt"/>
                <a:ea typeface="+mj-ea"/>
                <a:cs typeface="+mj-cs"/>
                <a:sym typeface="Avenir Roman"/>
              </a:rPr>
              <a:t>Results in TY1610</a:t>
            </a:r>
          </a:p>
          <a:p>
            <a:pPr marL="0" marR="0" indent="0" algn="l" defTabSz="914400" rtl="0" fontAlgn="auto" latinLnBrk="1" hangingPunct="0">
              <a:lnSpc>
                <a:spcPct val="100000"/>
              </a:lnSpc>
              <a:spcBef>
                <a:spcPts val="0"/>
              </a:spcBef>
              <a:spcAft>
                <a:spcPts val="0"/>
              </a:spcAft>
              <a:buClrTx/>
              <a:buSzTx/>
              <a:buFontTx/>
              <a:buNone/>
              <a:tabLst/>
            </a:pPr>
            <a:r>
              <a:rPr lang="en-US" altLang="ja-JP" smtClean="0">
                <a:solidFill>
                  <a:srgbClr val="FF0000"/>
                </a:solidFill>
                <a:latin typeface="+mj-lt"/>
                <a:ea typeface="+mj-ea"/>
                <a:cs typeface="+mj-cs"/>
              </a:rPr>
              <a:t>Red: flood</a:t>
            </a:r>
            <a:r>
              <a:rPr lang="en-US" altLang="ja-JP" smtClean="0">
                <a:solidFill>
                  <a:srgbClr val="000000"/>
                </a:solidFill>
                <a:latin typeface="+mj-lt"/>
                <a:ea typeface="+mj-ea"/>
                <a:cs typeface="+mj-cs"/>
              </a:rPr>
              <a:t>, </a:t>
            </a:r>
            <a:r>
              <a:rPr lang="en-US" altLang="ja-JP" smtClean="0">
                <a:solidFill>
                  <a:srgbClr val="0070C0"/>
                </a:solidFill>
                <a:latin typeface="+mj-lt"/>
                <a:ea typeface="+mj-ea"/>
                <a:cs typeface="+mj-cs"/>
              </a:rPr>
              <a:t>Blue: not flood</a:t>
            </a:r>
            <a:endParaRPr kumimoji="0" lang="ja-JP" altLang="en-US" sz="2400" b="0" i="0" u="none" strike="noStrike" cap="none" spc="0" normalizeH="0" baseline="0">
              <a:ln>
                <a:noFill/>
              </a:ln>
              <a:solidFill>
                <a:srgbClr val="0070C0"/>
              </a:solidFill>
              <a:effectLst/>
              <a:uFillTx/>
              <a:latin typeface="+mj-lt"/>
              <a:ea typeface="+mj-ea"/>
              <a:cs typeface="+mj-cs"/>
              <a:sym typeface="Avenir Roman"/>
            </a:endParaRPr>
          </a:p>
        </p:txBody>
      </p:sp>
    </p:spTree>
    <p:extLst>
      <p:ext uri="{BB962C8B-B14F-4D97-AF65-F5344CB8AC3E}">
        <p14:creationId xmlns:p14="http://schemas.microsoft.com/office/powerpoint/2010/main" val="1857263096"/>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7</a:t>
            </a:fld>
            <a:endParaRPr lang="ja-JP" altLang="en-US"/>
          </a:p>
        </p:txBody>
      </p:sp>
      <p:sp>
        <p:nvSpPr>
          <p:cNvPr id="4" name="タイトル 3"/>
          <p:cNvSpPr>
            <a:spLocks noGrp="1"/>
          </p:cNvSpPr>
          <p:nvPr>
            <p:ph type="title"/>
          </p:nvPr>
        </p:nvSpPr>
        <p:spPr/>
        <p:txBody>
          <a:bodyPr/>
          <a:lstStyle/>
          <a:p>
            <a:r>
              <a:rPr kumimoji="1" lang="ja-JP" altLang="en-US" dirty="0" smtClean="0"/>
              <a:t>ゲリラ雷雨防衛隊</a:t>
            </a:r>
            <a:endParaRPr kumimoji="1" lang="ja-JP" altLang="en-US" dirty="0"/>
          </a:p>
        </p:txBody>
      </p:sp>
      <p:sp>
        <p:nvSpPr>
          <p:cNvPr id="5" name="正方形/長方形 4"/>
          <p:cNvSpPr/>
          <p:nvPr/>
        </p:nvSpPr>
        <p:spPr>
          <a:xfrm>
            <a:off x="569152" y="6529020"/>
            <a:ext cx="3391101" cy="276999"/>
          </a:xfrm>
          <a:prstGeom prst="rect">
            <a:avLst/>
          </a:prstGeom>
          <a:ln>
            <a:solidFill>
              <a:schemeClr val="tx1"/>
            </a:solidFill>
          </a:ln>
        </p:spPr>
        <p:txBody>
          <a:bodyPr wrap="square">
            <a:spAutoFit/>
          </a:bodyPr>
          <a:lstStyle/>
          <a:p>
            <a:r>
              <a:rPr lang="ja-JP" altLang="en-US" sz="1200" dirty="0"/>
              <a:t>http://weathernews.jp/s/topics/201607/280045/</a:t>
            </a:r>
          </a:p>
        </p:txBody>
      </p:sp>
      <p:pic>
        <p:nvPicPr>
          <p:cNvPr id="2052" name="Picture 4" descr="box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252" y="3761584"/>
            <a:ext cx="3085722" cy="275510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ox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9443" y="836613"/>
            <a:ext cx="1559531" cy="267288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nikkei.com/content/pic/20160825/96958A9F889DE2E4E0E7E5E7E6E2E3EBE2EAE0E2E3E4E2E2E2E2E2E2-DSXZZO0625805019082016000000-PB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86389" y="1973592"/>
            <a:ext cx="3025335" cy="195446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box1"/>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rcRect/>
          <a:stretch>
            <a:fillRect/>
          </a:stretch>
        </p:blipFill>
        <p:spPr bwMode="auto">
          <a:xfrm>
            <a:off x="463595" y="836613"/>
            <a:ext cx="1505848" cy="2672880"/>
          </a:xfrm>
          <a:prstGeom prst="rect">
            <a:avLst/>
          </a:prstGeom>
          <a:noFill/>
          <a:extLst>
            <a:ext uri="{909E8E84-426E-40DD-AFC4-6F175D3DCCD1}">
              <a14:hiddenFill xmlns:a14="http://schemas.microsoft.com/office/drawing/2010/main">
                <a:solidFill>
                  <a:srgbClr val="FFFFFF"/>
                </a:solidFill>
              </a14:hiddenFill>
            </a:ext>
          </a:extLst>
        </p:spPr>
      </p:pic>
      <p:sp>
        <p:nvSpPr>
          <p:cNvPr id="6" name="屈折矢印 5"/>
          <p:cNvSpPr/>
          <p:nvPr/>
        </p:nvSpPr>
        <p:spPr>
          <a:xfrm rot="10800000" flipH="1">
            <a:off x="3528974" y="1344592"/>
            <a:ext cx="1240329" cy="603949"/>
          </a:xfrm>
          <a:prstGeom prst="bentUpArrow">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7" name="正方形/長方形 6"/>
          <p:cNvSpPr/>
          <p:nvPr/>
        </p:nvSpPr>
        <p:spPr>
          <a:xfrm>
            <a:off x="3786389" y="854652"/>
            <a:ext cx="1999975" cy="464890"/>
          </a:xfrm>
          <a:prstGeom prst="rect">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3</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ヶ月で</a:t>
            </a:r>
            <a:r>
              <a:rPr kumimoji="0" lang="en-US" altLang="ja-JP" sz="2400" b="0" i="0" u="none" strike="noStrike" cap="none" spc="0" normalizeH="0" baseline="0" dirty="0" smtClean="0">
                <a:ln>
                  <a:noFill/>
                </a:ln>
                <a:solidFill>
                  <a:srgbClr val="000000"/>
                </a:solidFill>
                <a:effectLst/>
                <a:uFillTx/>
                <a:latin typeface="+mj-lt"/>
                <a:ea typeface="+mj-ea"/>
                <a:cs typeface="+mj-cs"/>
                <a:sym typeface="Avenir Roman"/>
              </a:rPr>
              <a:t>50</a:t>
            </a:r>
            <a:r>
              <a:rPr kumimoji="0" lang="ja-JP" altLang="en-US" sz="2400" b="0" i="0" u="none" strike="noStrike" cap="none" spc="0" normalizeH="0" baseline="0" dirty="0" smtClean="0">
                <a:ln>
                  <a:noFill/>
                </a:ln>
                <a:solidFill>
                  <a:srgbClr val="000000"/>
                </a:solidFill>
                <a:effectLst/>
                <a:uFillTx/>
                <a:latin typeface="+mj-lt"/>
                <a:ea typeface="+mj-ea"/>
                <a:cs typeface="+mj-cs"/>
                <a:sym typeface="Avenir Roman"/>
              </a:rPr>
              <a:t>万通</a:t>
            </a:r>
            <a:endParaRPr kumimoji="0" lang="ja-JP" altLang="en-US" sz="2400" b="0" i="0" u="none" strike="noStrike" cap="none" spc="0" normalizeH="0" baseline="0" dirty="0">
              <a:ln>
                <a:noFill/>
              </a:ln>
              <a:solidFill>
                <a:srgbClr val="000000"/>
              </a:solidFill>
              <a:effectLst/>
              <a:uFillTx/>
              <a:latin typeface="+mj-lt"/>
              <a:ea typeface="+mj-ea"/>
              <a:cs typeface="+mj-cs"/>
              <a:sym typeface="Avenir Roman"/>
            </a:endParaRPr>
          </a:p>
        </p:txBody>
      </p:sp>
      <p:sp>
        <p:nvSpPr>
          <p:cNvPr id="8" name="下矢印 7"/>
          <p:cNvSpPr/>
          <p:nvPr/>
        </p:nvSpPr>
        <p:spPr>
          <a:xfrm>
            <a:off x="5724660" y="3953107"/>
            <a:ext cx="727655" cy="412832"/>
          </a:xfrm>
          <a:prstGeom prst="downArrow">
            <a:avLst>
              <a:gd name="adj1" fmla="val 35088"/>
              <a:gd name="adj2" fmla="val 50000"/>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15" name="下矢印 14"/>
          <p:cNvSpPr/>
          <p:nvPr/>
        </p:nvSpPr>
        <p:spPr>
          <a:xfrm>
            <a:off x="6973911" y="3125939"/>
            <a:ext cx="727655" cy="1240000"/>
          </a:xfrm>
          <a:prstGeom prst="downArrow">
            <a:avLst>
              <a:gd name="adj1" fmla="val 35088"/>
              <a:gd name="adj2" fmla="val 50000"/>
            </a:avLst>
          </a:prstGeom>
          <a:no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pic>
        <p:nvPicPr>
          <p:cNvPr id="2062" name="Picture 14" descr="http://imaging1.wni.co.jp/own2/JAPAN_05_old5/2016/2016081700/ssi_e_japan_009.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39023" y="774296"/>
            <a:ext cx="1761369" cy="2348492"/>
          </a:xfrm>
          <a:prstGeom prst="rect">
            <a:avLst/>
          </a:prstGeom>
          <a:noFill/>
          <a:extLst>
            <a:ext uri="{909E8E84-426E-40DD-AFC4-6F175D3DCCD1}">
              <a14:hiddenFill xmlns:a14="http://schemas.microsoft.com/office/drawing/2010/main">
                <a:solidFill>
                  <a:srgbClr val="FFFFFF"/>
                </a:solidFill>
              </a14:hiddenFill>
            </a:ext>
          </a:extLst>
        </p:spPr>
      </p:pic>
      <p:sp>
        <p:nvSpPr>
          <p:cNvPr id="17" name="正方形/長方形 16"/>
          <p:cNvSpPr/>
          <p:nvPr/>
        </p:nvSpPr>
        <p:spPr>
          <a:xfrm>
            <a:off x="6980351" y="3351817"/>
            <a:ext cx="1999975" cy="363738"/>
          </a:xfrm>
          <a:prstGeom prst="rect">
            <a:avLst/>
          </a:prstGeom>
          <a:solidFill>
            <a:schemeClr val="bg1"/>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1600" b="0" i="0" u="none" strike="noStrike" cap="none" spc="0" normalizeH="0" baseline="0" dirty="0" smtClean="0">
                <a:ln>
                  <a:noFill/>
                </a:ln>
                <a:solidFill>
                  <a:srgbClr val="000000"/>
                </a:solidFill>
                <a:effectLst/>
                <a:uFillTx/>
                <a:latin typeface="+mj-lt"/>
                <a:ea typeface="+mj-ea"/>
                <a:cs typeface="+mj-cs"/>
                <a:sym typeface="Avenir Roman"/>
              </a:rPr>
              <a:t>大気の不安定度など</a:t>
            </a:r>
            <a:endParaRPr kumimoji="0" lang="ja-JP" altLang="en-US" sz="1600" b="0" i="0" u="none" strike="noStrike" cap="none" spc="0" normalizeH="0" baseline="0" dirty="0">
              <a:ln>
                <a:noFill/>
              </a:ln>
              <a:solidFill>
                <a:srgbClr val="000000"/>
              </a:solidFill>
              <a:effectLst/>
              <a:uFillTx/>
              <a:latin typeface="+mj-lt"/>
              <a:ea typeface="+mj-ea"/>
              <a:cs typeface="+mj-cs"/>
              <a:sym typeface="Avenir Roman"/>
            </a:endParaRPr>
          </a:p>
        </p:txBody>
      </p:sp>
      <p:pic>
        <p:nvPicPr>
          <p:cNvPr id="2064" name="Picture 16" descr="http://www.nikkei.com/content/pic/20160825/96958A9F889DE2E4E0E7E5E7E6E2E3EBE2EAE0E2E3E4E2E2E2E2E2E2-DSXZZO0625790019082016000000-PN1-4.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9432" y="4371506"/>
            <a:ext cx="1498951" cy="266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976"/>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8</a:t>
            </a:fld>
            <a:endParaRPr lang="ja-JP" altLang="en-US"/>
          </a:p>
        </p:txBody>
      </p:sp>
      <p:sp>
        <p:nvSpPr>
          <p:cNvPr id="3" name="コンテンツ プレースホルダー 2"/>
          <p:cNvSpPr>
            <a:spLocks noGrp="1"/>
          </p:cNvSpPr>
          <p:nvPr>
            <p:ph idx="1"/>
          </p:nvPr>
        </p:nvSpPr>
        <p:spPr/>
        <p:txBody>
          <a:bodyPr/>
          <a:lstStyle/>
          <a:p>
            <a:r>
              <a:rPr kumimoji="1" lang="ja-JP" altLang="en-US" dirty="0" smtClean="0"/>
              <a:t>自然言語処理のプロダクトって</a:t>
            </a:r>
            <a:r>
              <a:rPr kumimoji="1" lang="en-US" altLang="ja-JP" dirty="0" smtClean="0"/>
              <a:t>…</a:t>
            </a:r>
            <a:br>
              <a:rPr kumimoji="1" lang="en-US" altLang="ja-JP" dirty="0" smtClean="0"/>
            </a:br>
            <a:r>
              <a:rPr kumimoji="1" lang="ja-JP" altLang="en-US" dirty="0" smtClean="0"/>
              <a:t>「</a:t>
            </a:r>
            <a:r>
              <a:rPr kumimoji="1" lang="en-US" altLang="ja-JP" dirty="0" err="1" smtClean="0"/>
              <a:t>mecab</a:t>
            </a:r>
            <a:r>
              <a:rPr kumimoji="1" lang="ja-JP" altLang="en-US" dirty="0" smtClean="0"/>
              <a:t>や</a:t>
            </a:r>
            <a:r>
              <a:rPr kumimoji="1" lang="en-US" altLang="ja-JP" dirty="0" smtClean="0"/>
              <a:t>word2vec</a:t>
            </a:r>
            <a:r>
              <a:rPr kumimoji="1" lang="ja-JP" altLang="en-US" dirty="0" smtClean="0"/>
              <a:t>を使えば基礎的な処理は全部やってくれるんでしょ？」</a:t>
            </a:r>
            <a:r>
              <a:rPr kumimoji="1" lang="en-US" altLang="ja-JP" dirty="0"/>
              <a:t/>
            </a:r>
            <a:br>
              <a:rPr kumimoji="1" lang="en-US" altLang="ja-JP" dirty="0"/>
            </a:br>
            <a:r>
              <a:rPr kumimoji="1" lang="ja-JP" altLang="en-US" dirty="0" err="1" smtClean="0"/>
              <a:t>って</a:t>
            </a:r>
            <a:r>
              <a:rPr kumimoji="1" lang="ja-JP" altLang="en-US" dirty="0" smtClean="0"/>
              <a:t>思ってませんか？</a:t>
            </a:r>
            <a:endParaRPr kumimoji="1" lang="en-US" altLang="ja-JP" dirty="0" smtClean="0"/>
          </a:p>
          <a:p>
            <a:r>
              <a:rPr kumimoji="1" lang="ja-JP" altLang="en-US" dirty="0" smtClean="0"/>
              <a:t>当然そんなことはなく</a:t>
            </a:r>
            <a:r>
              <a:rPr kumimoji="1" lang="en-US" altLang="ja-JP" dirty="0" smtClean="0"/>
              <a:t>…</a:t>
            </a:r>
            <a:br>
              <a:rPr kumimoji="1" lang="en-US" altLang="ja-JP" dirty="0" smtClean="0"/>
            </a:br>
            <a:r>
              <a:rPr kumimoji="1" lang="en-US" altLang="ja-JP" dirty="0" smtClean="0"/>
              <a:t>NLP</a:t>
            </a:r>
            <a:r>
              <a:rPr kumimoji="1" lang="ja-JP" altLang="en-US" dirty="0" smtClean="0"/>
              <a:t>を志す学生にありがちな流れ</a:t>
            </a:r>
            <a:r>
              <a:rPr kumimoji="1" lang="en-US" altLang="ja-JP" dirty="0" smtClean="0"/>
              <a:t>…</a:t>
            </a:r>
            <a:r>
              <a:rPr kumimoji="1" lang="en-US" altLang="ja-JP" sz="1400" dirty="0" smtClean="0"/>
              <a:t>(</a:t>
            </a:r>
            <a:r>
              <a:rPr kumimoji="1" lang="ja-JP" altLang="en-US" sz="1400" dirty="0" smtClean="0"/>
              <a:t>誇張あり</a:t>
            </a:r>
            <a:r>
              <a:rPr kumimoji="1" lang="en-US" altLang="ja-JP" sz="1400" dirty="0" smtClean="0"/>
              <a:t>)</a:t>
            </a:r>
            <a:endParaRPr kumimoji="1" lang="ja-JP" altLang="en-US" dirty="0"/>
          </a:p>
        </p:txBody>
      </p:sp>
      <p:sp>
        <p:nvSpPr>
          <p:cNvPr id="4" name="タイトル 3"/>
          <p:cNvSpPr>
            <a:spLocks noGrp="1"/>
          </p:cNvSpPr>
          <p:nvPr>
            <p:ph type="title"/>
          </p:nvPr>
        </p:nvSpPr>
        <p:spPr/>
        <p:txBody>
          <a:bodyPr/>
          <a:lstStyle/>
          <a:p>
            <a:r>
              <a:rPr kumimoji="1" lang="ja-JP" altLang="en-US" dirty="0" smtClean="0"/>
              <a:t>ここからが本題</a:t>
            </a:r>
            <a:r>
              <a:rPr kumimoji="1" lang="en-US" altLang="ja-JP" dirty="0" smtClean="0"/>
              <a:t>…</a:t>
            </a:r>
            <a:endParaRPr kumimoji="1" lang="ja-JP" altLang="en-US" dirty="0"/>
          </a:p>
        </p:txBody>
      </p:sp>
      <p:pic>
        <p:nvPicPr>
          <p:cNvPr id="1026" name="Picture 2" descr="新学期にやる気に溢れる学生のイラスト（男子）"/>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974" y="3764695"/>
            <a:ext cx="1462870" cy="1462870"/>
          </a:xfrm>
          <a:prstGeom prst="rect">
            <a:avLst/>
          </a:prstGeom>
          <a:noFill/>
          <a:extLst>
            <a:ext uri="{909E8E84-426E-40DD-AFC4-6F175D3DCCD1}">
              <a14:hiddenFill xmlns:a14="http://schemas.microsoft.com/office/drawing/2010/main">
                <a:solidFill>
                  <a:srgbClr val="FFFFFF"/>
                </a:solidFill>
              </a14:hiddenFill>
            </a:ext>
          </a:extLst>
        </p:spPr>
      </p:pic>
      <p:sp>
        <p:nvSpPr>
          <p:cNvPr id="5" name="四角形吹き出し 4"/>
          <p:cNvSpPr/>
          <p:nvPr/>
        </p:nvSpPr>
        <p:spPr>
          <a:xfrm>
            <a:off x="218943" y="5085565"/>
            <a:ext cx="1513268" cy="646327"/>
          </a:xfrm>
          <a:prstGeom prst="wedgeRectCallout">
            <a:avLst>
              <a:gd name="adj1" fmla="val -19117"/>
              <a:gd name="adj2" fmla="val -78019"/>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対話とか翻訳</a:t>
            </a:r>
            <a:r>
              <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rPr>
              <a:t/>
            </a:r>
            <a:br>
              <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rPr>
            </a:b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面白そう！！</a:t>
            </a:r>
            <a:endParaRPr kumimoji="0" lang="ja-JP" altLang="en-US" sz="1800" b="0" i="0" u="none" strike="noStrike" cap="none" spc="0" normalizeH="0" baseline="0" dirty="0">
              <a:ln>
                <a:noFill/>
              </a:ln>
              <a:solidFill>
                <a:srgbClr val="000000"/>
              </a:solidFill>
              <a:effectLst/>
              <a:uFillTx/>
              <a:latin typeface="+mj-lt"/>
              <a:ea typeface="+mj-ea"/>
              <a:cs typeface="+mj-cs"/>
              <a:sym typeface="Avenir Roman"/>
            </a:endParaRPr>
          </a:p>
        </p:txBody>
      </p:sp>
      <p:pic>
        <p:nvPicPr>
          <p:cNvPr id="1028" name="Picture 4" descr="泣きながら歩く学生のイラスト（男子）"/>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9276" y="3764695"/>
            <a:ext cx="1136818" cy="1562637"/>
          </a:xfrm>
          <a:prstGeom prst="rect">
            <a:avLst/>
          </a:prstGeom>
          <a:noFill/>
          <a:extLst>
            <a:ext uri="{909E8E84-426E-40DD-AFC4-6F175D3DCCD1}">
              <a14:hiddenFill xmlns:a14="http://schemas.microsoft.com/office/drawing/2010/main">
                <a:solidFill>
                  <a:srgbClr val="FFFFFF"/>
                </a:solidFill>
              </a14:hiddenFill>
            </a:ext>
          </a:extLst>
        </p:spPr>
      </p:pic>
      <p:sp>
        <p:nvSpPr>
          <p:cNvPr id="8" name="四角形吹き出し 7"/>
          <p:cNvSpPr/>
          <p:nvPr/>
        </p:nvSpPr>
        <p:spPr>
          <a:xfrm>
            <a:off x="2058475" y="5085564"/>
            <a:ext cx="1513268" cy="646327"/>
          </a:xfrm>
          <a:prstGeom prst="wedgeRectCallout">
            <a:avLst>
              <a:gd name="adj1" fmla="val -19117"/>
              <a:gd name="adj2" fmla="val -78019"/>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思ったような</a:t>
            </a:r>
            <a:r>
              <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rPr>
              <a:t/>
            </a:r>
            <a:br>
              <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rPr>
            </a:b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結果が出ない</a:t>
            </a:r>
            <a:endParaRPr kumimoji="0" lang="ja-JP" altLang="en-US" sz="1800" b="0" i="0" u="none" strike="noStrike" cap="none" spc="0" normalizeH="0" baseline="0" dirty="0">
              <a:ln>
                <a:noFill/>
              </a:ln>
              <a:solidFill>
                <a:srgbClr val="000000"/>
              </a:solidFill>
              <a:effectLst/>
              <a:uFillTx/>
              <a:latin typeface="+mj-lt"/>
              <a:ea typeface="+mj-ea"/>
              <a:cs typeface="+mj-cs"/>
              <a:sym typeface="Avenir Roman"/>
            </a:endParaRPr>
          </a:p>
        </p:txBody>
      </p:sp>
      <p:pic>
        <p:nvPicPr>
          <p:cNvPr id="1030" name="Picture 6" descr="卒業アルバムを見る男子生徒のイラスト"/>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50428" y="3604060"/>
            <a:ext cx="1107353" cy="1107353"/>
          </a:xfrm>
          <a:prstGeom prst="rect">
            <a:avLst/>
          </a:prstGeom>
          <a:noFill/>
          <a:extLst>
            <a:ext uri="{909E8E84-426E-40DD-AFC4-6F175D3DCCD1}">
              <a14:hiddenFill xmlns:a14="http://schemas.microsoft.com/office/drawing/2010/main">
                <a:solidFill>
                  <a:srgbClr val="FFFFFF"/>
                </a:solidFill>
              </a14:hiddenFill>
            </a:ext>
          </a:extLst>
        </p:spPr>
      </p:pic>
      <p:sp>
        <p:nvSpPr>
          <p:cNvPr id="10" name="四角形吹き出し 9"/>
          <p:cNvSpPr/>
          <p:nvPr/>
        </p:nvSpPr>
        <p:spPr>
          <a:xfrm>
            <a:off x="7251104" y="2879092"/>
            <a:ext cx="1693273" cy="646327"/>
          </a:xfrm>
          <a:prstGeom prst="wedgeRectCallout">
            <a:avLst>
              <a:gd name="adj1" fmla="val -38374"/>
              <a:gd name="adj2" fmla="val 78402"/>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rPr>
              <a:t>NLP</a:t>
            </a: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は人類には</a:t>
            </a:r>
            <a:endPar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早過ぎたんだ</a:t>
            </a:r>
            <a:r>
              <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rPr>
              <a:t>…</a:t>
            </a:r>
            <a:endParaRPr kumimoji="0" lang="ja-JP" altLang="en-US" sz="1800" b="0" i="0" u="none" strike="noStrike" cap="none" spc="0" normalizeH="0" baseline="0" dirty="0">
              <a:ln>
                <a:noFill/>
              </a:ln>
              <a:solidFill>
                <a:srgbClr val="000000"/>
              </a:solidFill>
              <a:effectLst/>
              <a:uFillTx/>
              <a:latin typeface="+mj-lt"/>
              <a:ea typeface="+mj-ea"/>
              <a:cs typeface="+mj-cs"/>
              <a:sym typeface="Avenir Roman"/>
            </a:endParaRPr>
          </a:p>
        </p:txBody>
      </p:sp>
      <p:pic>
        <p:nvPicPr>
          <p:cNvPr id="1032" name="Picture 8" descr="学級崩壊のイラスト（中学校・高校）"/>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5374" y="3812148"/>
            <a:ext cx="1697969" cy="1344792"/>
          </a:xfrm>
          <a:prstGeom prst="rect">
            <a:avLst/>
          </a:prstGeom>
          <a:noFill/>
          <a:extLst>
            <a:ext uri="{909E8E84-426E-40DD-AFC4-6F175D3DCCD1}">
              <a14:hiddenFill xmlns:a14="http://schemas.microsoft.com/office/drawing/2010/main">
                <a:solidFill>
                  <a:srgbClr val="FFFFFF"/>
                </a:solidFill>
              </a14:hiddenFill>
            </a:ext>
          </a:extLst>
        </p:spPr>
      </p:pic>
      <p:sp>
        <p:nvSpPr>
          <p:cNvPr id="12" name="四角形吹き出し 11"/>
          <p:cNvSpPr/>
          <p:nvPr/>
        </p:nvSpPr>
        <p:spPr>
          <a:xfrm>
            <a:off x="3750466" y="5085564"/>
            <a:ext cx="1730552" cy="1200325"/>
          </a:xfrm>
          <a:prstGeom prst="wedgeRectCallout">
            <a:avLst>
              <a:gd name="adj1" fmla="val -19117"/>
              <a:gd name="adj2" fmla="val -78019"/>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基礎解析の誤り多過ぎ！！</a:t>
            </a:r>
            <a:endPar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endParaRPr>
          </a:p>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扱えてない言語現象多過ぎ！！</a:t>
            </a:r>
            <a:endPar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endParaRPr>
          </a:p>
        </p:txBody>
      </p:sp>
      <p:pic>
        <p:nvPicPr>
          <p:cNvPr id="1034" name="Picture 10" descr="学生運動のイラスト"/>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41640" y="4837459"/>
            <a:ext cx="1328738" cy="1272636"/>
          </a:xfrm>
          <a:prstGeom prst="rect">
            <a:avLst/>
          </a:prstGeom>
          <a:noFill/>
          <a:extLst>
            <a:ext uri="{909E8E84-426E-40DD-AFC4-6F175D3DCCD1}">
              <a14:hiddenFill xmlns:a14="http://schemas.microsoft.com/office/drawing/2010/main">
                <a:solidFill>
                  <a:srgbClr val="FFFFFF"/>
                </a:solidFill>
              </a14:hiddenFill>
            </a:ext>
          </a:extLst>
        </p:spPr>
      </p:pic>
      <p:sp>
        <p:nvSpPr>
          <p:cNvPr id="14" name="四角形吹き出し 13"/>
          <p:cNvSpPr/>
          <p:nvPr/>
        </p:nvSpPr>
        <p:spPr>
          <a:xfrm>
            <a:off x="5543343" y="6171984"/>
            <a:ext cx="1804054" cy="646327"/>
          </a:xfrm>
          <a:prstGeom prst="wedgeRectCallout">
            <a:avLst>
              <a:gd name="adj1" fmla="val -3684"/>
              <a:gd name="adj2" fmla="val -94956"/>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基礎解析から</a:t>
            </a:r>
            <a:r>
              <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rPr>
              <a:t/>
            </a:r>
            <a:br>
              <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rPr>
            </a:b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取り組まないと！</a:t>
            </a:r>
            <a:endParaRPr kumimoji="0" lang="ja-JP" altLang="en-US" sz="1800" b="0" i="0" u="none" strike="noStrike" cap="none" spc="0" normalizeH="0" baseline="0" dirty="0">
              <a:ln>
                <a:noFill/>
              </a:ln>
              <a:solidFill>
                <a:srgbClr val="000000"/>
              </a:solidFill>
              <a:effectLst/>
              <a:uFillTx/>
              <a:latin typeface="+mj-lt"/>
              <a:ea typeface="+mj-ea"/>
              <a:cs typeface="+mj-cs"/>
              <a:sym typeface="Avenir Roman"/>
            </a:endParaRPr>
          </a:p>
        </p:txBody>
      </p:sp>
      <p:pic>
        <p:nvPicPr>
          <p:cNvPr id="1036" name="Picture 12" descr="プログラマーのイラスト"/>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49100" y="4825685"/>
            <a:ext cx="1615181" cy="1296183"/>
          </a:xfrm>
          <a:prstGeom prst="rect">
            <a:avLst/>
          </a:prstGeom>
          <a:noFill/>
          <a:extLst>
            <a:ext uri="{909E8E84-426E-40DD-AFC4-6F175D3DCCD1}">
              <a14:hiddenFill xmlns:a14="http://schemas.microsoft.com/office/drawing/2010/main">
                <a:solidFill>
                  <a:srgbClr val="FFFFFF"/>
                </a:solidFill>
              </a14:hiddenFill>
            </a:ext>
          </a:extLst>
        </p:spPr>
      </p:pic>
      <p:sp>
        <p:nvSpPr>
          <p:cNvPr id="16" name="四角形吹き出し 15"/>
          <p:cNvSpPr/>
          <p:nvPr/>
        </p:nvSpPr>
        <p:spPr>
          <a:xfrm>
            <a:off x="7688062" y="6046871"/>
            <a:ext cx="1513893" cy="646327"/>
          </a:xfrm>
          <a:prstGeom prst="wedgeRectCallout">
            <a:avLst>
              <a:gd name="adj1" fmla="val -3684"/>
              <a:gd name="adj2" fmla="val -94956"/>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形態素とは</a:t>
            </a:r>
            <a:r>
              <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rPr>
              <a:t>…</a:t>
            </a:r>
          </a:p>
          <a:p>
            <a:pPr marL="0" marR="0" indent="0" algn="l" defTabSz="914400" rtl="0" fontAlgn="auto" latinLnBrk="1" hangingPunct="0">
              <a:lnSpc>
                <a:spcPct val="100000"/>
              </a:lnSpc>
              <a:spcBef>
                <a:spcPts val="0"/>
              </a:spcBef>
              <a:spcAft>
                <a:spcPts val="0"/>
              </a:spcAft>
              <a:buClrTx/>
              <a:buSzTx/>
              <a:buFontTx/>
              <a:buNone/>
              <a:tabLst/>
            </a:pPr>
            <a:r>
              <a:rPr kumimoji="0" lang="ja-JP" altLang="en-US" sz="1800" b="0" i="0" u="none" strike="noStrike" cap="none" spc="0" normalizeH="0" baseline="0" dirty="0" smtClean="0">
                <a:ln>
                  <a:noFill/>
                </a:ln>
                <a:solidFill>
                  <a:srgbClr val="000000"/>
                </a:solidFill>
                <a:effectLst/>
                <a:uFillTx/>
                <a:latin typeface="+mj-lt"/>
                <a:ea typeface="+mj-ea"/>
                <a:cs typeface="+mj-cs"/>
                <a:sym typeface="Avenir Roman"/>
              </a:rPr>
              <a:t>意味とは</a:t>
            </a:r>
            <a:r>
              <a:rPr kumimoji="0" lang="en-US" altLang="ja-JP" sz="1800" b="0" i="0" u="none" strike="noStrike" cap="none" spc="0" normalizeH="0" baseline="0" dirty="0" smtClean="0">
                <a:ln>
                  <a:noFill/>
                </a:ln>
                <a:solidFill>
                  <a:srgbClr val="000000"/>
                </a:solidFill>
                <a:effectLst/>
                <a:uFillTx/>
                <a:latin typeface="+mj-lt"/>
                <a:ea typeface="+mj-ea"/>
                <a:cs typeface="+mj-cs"/>
                <a:sym typeface="Avenir Roman"/>
              </a:rPr>
              <a:t>…</a:t>
            </a:r>
            <a:endParaRPr kumimoji="0" lang="ja-JP" altLang="en-US" sz="1800" b="0" i="0" u="none" strike="noStrike" cap="none" spc="0" normalizeH="0" baseline="0" dirty="0">
              <a:ln>
                <a:noFill/>
              </a:ln>
              <a:solidFill>
                <a:srgbClr val="000000"/>
              </a:solidFill>
              <a:effectLst/>
              <a:uFillTx/>
              <a:latin typeface="+mj-lt"/>
              <a:ea typeface="+mj-ea"/>
              <a:cs typeface="+mj-cs"/>
              <a:sym typeface="Avenir Roman"/>
            </a:endParaRPr>
          </a:p>
        </p:txBody>
      </p:sp>
      <p:sp>
        <p:nvSpPr>
          <p:cNvPr id="9" name="右矢印 8"/>
          <p:cNvSpPr/>
          <p:nvPr/>
        </p:nvSpPr>
        <p:spPr>
          <a:xfrm>
            <a:off x="1784844" y="4295104"/>
            <a:ext cx="353049" cy="530581"/>
          </a:xfrm>
          <a:prstGeom prst="rightArrow">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20" name="右矢印 19"/>
          <p:cNvSpPr/>
          <p:nvPr/>
        </p:nvSpPr>
        <p:spPr>
          <a:xfrm>
            <a:off x="3386571" y="4280722"/>
            <a:ext cx="353049" cy="530581"/>
          </a:xfrm>
          <a:prstGeom prst="rightArrow">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21" name="右矢印 20"/>
          <p:cNvSpPr/>
          <p:nvPr/>
        </p:nvSpPr>
        <p:spPr>
          <a:xfrm>
            <a:off x="7323459" y="5388553"/>
            <a:ext cx="353049" cy="530581"/>
          </a:xfrm>
          <a:prstGeom prst="rightArrow">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22" name="右矢印 21"/>
          <p:cNvSpPr/>
          <p:nvPr/>
        </p:nvSpPr>
        <p:spPr>
          <a:xfrm rot="2472446">
            <a:off x="5957758" y="4645868"/>
            <a:ext cx="499864" cy="530581"/>
          </a:xfrm>
          <a:prstGeom prst="rightArrow">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
        <p:nvSpPr>
          <p:cNvPr id="23" name="右矢印 22"/>
          <p:cNvSpPr/>
          <p:nvPr/>
        </p:nvSpPr>
        <p:spPr>
          <a:xfrm rot="19698205">
            <a:off x="6026934" y="3923681"/>
            <a:ext cx="499864" cy="530581"/>
          </a:xfrm>
          <a:prstGeom prst="rightArrow">
            <a:avLst/>
          </a:prstGeom>
          <a:solidFill>
            <a:srgbClr val="FFFFFF"/>
          </a:solidFill>
          <a:ln w="25400" cap="flat">
            <a:solidFill>
              <a:srgbClr val="4F81BD"/>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ja-JP" altLang="en-US" sz="2400" b="0" i="0" u="none" strike="noStrike" cap="none" spc="0" normalizeH="0" baseline="0">
              <a:ln>
                <a:noFill/>
              </a:ln>
              <a:solidFill>
                <a:srgbClr val="000000"/>
              </a:solidFill>
              <a:effectLst/>
              <a:uFillTx/>
              <a:latin typeface="+mj-lt"/>
              <a:ea typeface="+mj-ea"/>
              <a:cs typeface="+mj-cs"/>
              <a:sym typeface="Avenir Roman"/>
            </a:endParaRPr>
          </a:p>
        </p:txBody>
      </p:sp>
    </p:spTree>
    <p:extLst>
      <p:ext uri="{BB962C8B-B14F-4D97-AF65-F5344CB8AC3E}">
        <p14:creationId xmlns:p14="http://schemas.microsoft.com/office/powerpoint/2010/main" val="20701545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animBg="1"/>
      <p:bldP spid="14" grpId="0" animBg="1"/>
      <p:bldP spid="16" grpId="0" animBg="1"/>
      <p:bldP spid="9" grpId="0" animBg="1"/>
      <p:bldP spid="20" grpId="0" animBg="1"/>
      <p:bldP spid="21" grpId="0" animBg="1"/>
      <p:bldP spid="22"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p:cNvSpPr>
            <a:spLocks noGrp="1"/>
          </p:cNvSpPr>
          <p:nvPr>
            <p:ph type="sldNum" sz="quarter" idx="2"/>
          </p:nvPr>
        </p:nvSpPr>
        <p:spPr/>
        <p:txBody>
          <a:bodyPr/>
          <a:lstStyle/>
          <a:p>
            <a:pPr lvl="0"/>
            <a:fld id="{86CB4B4D-7CA3-9044-876B-883B54F8677D}" type="slidenum">
              <a:rPr lang="en-US" altLang="ja-JP" smtClean="0"/>
              <a:t>9</a:t>
            </a:fld>
            <a:endParaRPr lang="ja-JP" altLang="en-US"/>
          </a:p>
        </p:txBody>
      </p:sp>
      <p:sp>
        <p:nvSpPr>
          <p:cNvPr id="3" name="コンテンツ プレースホルダー 2"/>
          <p:cNvSpPr>
            <a:spLocks noGrp="1"/>
          </p:cNvSpPr>
          <p:nvPr>
            <p:ph idx="1"/>
          </p:nvPr>
        </p:nvSpPr>
        <p:spPr/>
        <p:txBody>
          <a:bodyPr/>
          <a:lstStyle/>
          <a:p>
            <a:r>
              <a:rPr kumimoji="1" lang="ja-JP" altLang="en-US" dirty="0" smtClean="0"/>
              <a:t>様々な</a:t>
            </a:r>
            <a:r>
              <a:rPr kumimoji="1" lang="en-US" altLang="ja-JP" dirty="0" smtClean="0"/>
              <a:t>NLP</a:t>
            </a:r>
            <a:r>
              <a:rPr kumimoji="1" lang="ja-JP" altLang="en-US" dirty="0" smtClean="0"/>
              <a:t>の問題を紹介</a:t>
            </a:r>
            <a:endParaRPr kumimoji="1" lang="en-US" altLang="ja-JP" dirty="0" smtClean="0"/>
          </a:p>
          <a:p>
            <a:pPr lvl="1"/>
            <a:r>
              <a:rPr kumimoji="1" lang="ja-JP" altLang="en-US" dirty="0" smtClean="0"/>
              <a:t>タスクとして広く取り組まれているもの</a:t>
            </a:r>
            <a:endParaRPr kumimoji="1" lang="en-US" altLang="ja-JP" dirty="0" smtClean="0"/>
          </a:p>
          <a:p>
            <a:pPr lvl="1"/>
            <a:r>
              <a:rPr kumimoji="1" lang="ja-JP" altLang="en-US" dirty="0" smtClean="0"/>
              <a:t>実用の際に課題となるもの</a:t>
            </a:r>
            <a:endParaRPr kumimoji="1" lang="en-US" altLang="ja-JP" dirty="0"/>
          </a:p>
          <a:p>
            <a:r>
              <a:rPr kumimoji="1" lang="ja-JP" altLang="en-US" dirty="0" smtClean="0"/>
              <a:t>発表に数式は出てきません</a:t>
            </a:r>
            <a:endParaRPr kumimoji="1" lang="en-US" altLang="ja-JP" dirty="0" smtClean="0"/>
          </a:p>
          <a:p>
            <a:pPr lvl="1"/>
            <a:r>
              <a:rPr kumimoji="1" lang="ja-JP" altLang="en-US" dirty="0" smtClean="0"/>
              <a:t>紹介する問題の解決手法としては機械学習や統計的なモデルが多数提案されている</a:t>
            </a:r>
            <a:endParaRPr kumimoji="1" lang="en-US" altLang="ja-JP" dirty="0" smtClean="0"/>
          </a:p>
          <a:p>
            <a:pPr lvl="1"/>
            <a:r>
              <a:rPr kumimoji="1" lang="ja-JP" altLang="en-US" dirty="0" smtClean="0"/>
              <a:t>複雑なモデルや数式も解くべき問題への理解がなくては意味がない</a:t>
            </a:r>
            <a:endParaRPr kumimoji="1" lang="en-US" altLang="ja-JP" dirty="0" smtClean="0"/>
          </a:p>
          <a:p>
            <a:endParaRPr kumimoji="1" lang="en-US" altLang="ja-JP" dirty="0" smtClean="0"/>
          </a:p>
        </p:txBody>
      </p:sp>
      <p:sp>
        <p:nvSpPr>
          <p:cNvPr id="4" name="タイトル 3"/>
          <p:cNvSpPr>
            <a:spLocks noGrp="1"/>
          </p:cNvSpPr>
          <p:nvPr>
            <p:ph type="title"/>
          </p:nvPr>
        </p:nvSpPr>
        <p:spPr/>
        <p:txBody>
          <a:bodyPr/>
          <a:lstStyle/>
          <a:p>
            <a:r>
              <a:rPr kumimoji="1" lang="ja-JP" altLang="en-US" dirty="0" smtClean="0"/>
              <a:t>今日の発表は</a:t>
            </a:r>
            <a:r>
              <a:rPr kumimoji="1" lang="en-US" altLang="ja-JP" dirty="0" smtClean="0"/>
              <a:t>……</a:t>
            </a:r>
            <a:endParaRPr kumimoji="1" lang="ja-JP" altLang="en-US" dirty="0"/>
          </a:p>
        </p:txBody>
      </p:sp>
    </p:spTree>
    <p:extLst>
      <p:ext uri="{BB962C8B-B14F-4D97-AF65-F5344CB8AC3E}">
        <p14:creationId xmlns:p14="http://schemas.microsoft.com/office/powerpoint/2010/main" val="1610642564"/>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5400" cap="flat">
          <a:solidFill>
            <a:srgbClr val="4F81BD"/>
          </a:solidFill>
          <a:prstDash val="solid"/>
          <a:bevel/>
        </a:ln>
        <a:effectLst/>
      </a:spPr>
      <a:bodyPr rot="0" spcFirstLastPara="1" vertOverflow="overflow" horzOverflow="overflow" vert="horz" wrap="square" lIns="45718" tIns="45718" rIns="45718" bIns="45718"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Avenir Roman"/>
          </a:defRPr>
        </a:def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8F8F8F"/>
      </a:accent3>
      <a:accent4>
        <a:srgbClr val="707070"/>
      </a:accent4>
      <a:accent5>
        <a:srgbClr val="B2C0D9"/>
      </a:accent5>
      <a:accent6>
        <a:srgbClr val="AE48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8749</TotalTime>
  <Words>1898</Words>
  <Application>Microsoft Office PowerPoint</Application>
  <PresentationFormat>画面に合わせる (4:3)</PresentationFormat>
  <Paragraphs>308</Paragraphs>
  <Slides>32</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32</vt:i4>
      </vt:variant>
    </vt:vector>
  </HeadingPairs>
  <TitlesOfParts>
    <vt:vector size="39" baseType="lpstr">
      <vt:lpstr>Avenir Roman</vt:lpstr>
      <vt:lpstr>HG教科書体</vt:lpstr>
      <vt:lpstr>Arial</vt:lpstr>
      <vt:lpstr>Calibri</vt:lpstr>
      <vt:lpstr>Helvetica</vt:lpstr>
      <vt:lpstr>Wingdings</vt:lpstr>
      <vt:lpstr>Default</vt:lpstr>
      <vt:lpstr>自然言語処理の沼へようこそ NLPの未解決(?)問題達 -実用で残る課題-</vt:lpstr>
      <vt:lpstr>自己紹介</vt:lpstr>
      <vt:lpstr>天気予報原稿生成システム</vt:lpstr>
      <vt:lpstr>実際の画面</vt:lpstr>
      <vt:lpstr>ウェザーリポートのAI処理</vt:lpstr>
      <vt:lpstr>冠水判定</vt:lpstr>
      <vt:lpstr>ゲリラ雷雨防衛隊</vt:lpstr>
      <vt:lpstr>ここからが本題…</vt:lpstr>
      <vt:lpstr>今日の発表は……</vt:lpstr>
      <vt:lpstr>モーニング娘。問題</vt:lpstr>
      <vt:lpstr>絵文字問題</vt:lpstr>
      <vt:lpstr>見た目同じ字問題</vt:lpstr>
      <vt:lpstr>多義語問題</vt:lpstr>
      <vt:lpstr>とあるペンタブのマニュアル</vt:lpstr>
      <vt:lpstr>意味が真逆になってしまった例</vt:lpstr>
      <vt:lpstr>PowerPoint プレゼンテーション</vt:lpstr>
      <vt:lpstr>語義を整理する挑戦</vt:lpstr>
      <vt:lpstr>ちなみにGoogleは？</vt:lpstr>
      <vt:lpstr>御飯の語義を比べてみると</vt:lpstr>
      <vt:lpstr>Wikipediaだと細か過ぎる場合も…</vt:lpstr>
      <vt:lpstr>Wordnetもよく分からない語義あり</vt:lpstr>
      <vt:lpstr>固有表現はさらにややこしい</vt:lpstr>
      <vt:lpstr>比喩(暗喩、換喩)や慣用句も…</vt:lpstr>
      <vt:lpstr>本当にメモリを食べてる人も…</vt:lpstr>
      <vt:lpstr>係り受けも色々難しい</vt:lpstr>
      <vt:lpstr>実際の解析例(KNP)</vt:lpstr>
      <vt:lpstr>述語項構造解析</vt:lpstr>
      <vt:lpstr>時制・アスペクト・否定表現</vt:lpstr>
      <vt:lpstr>Deep Learningでどうなるの？</vt:lpstr>
      <vt:lpstr>まとめ</vt:lpstr>
      <vt:lpstr>もしNLPに興味を持ったなら…</vt:lpstr>
      <vt:lpstr>PowerPoint プレゼンテーション</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cp:lastModifiedBy>Masatsugu HANGYO</cp:lastModifiedBy>
  <cp:revision>897</cp:revision>
  <dcterms:modified xsi:type="dcterms:W3CDTF">2017-01-31T11:41:50Z</dcterms:modified>
</cp:coreProperties>
</file>